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E75"/>
    <a:srgbClr val="4E2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p:restoredTop sz="94673"/>
  </p:normalViewPr>
  <p:slideViewPr>
    <p:cSldViewPr snapToGrid="0" snapToObjects="1">
      <p:cViewPr varScale="1">
        <p:scale>
          <a:sx n="115" d="100"/>
          <a:sy n="115" d="100"/>
        </p:scale>
        <p:origin x="15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5"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
        <p:nvSpPr>
          <p:cNvPr id="7" name="Title 1"/>
          <p:cNvSpPr>
            <a:spLocks noGrp="1"/>
          </p:cNvSpPr>
          <p:nvPr>
            <p:ph type="ctrTitle"/>
          </p:nvPr>
        </p:nvSpPr>
        <p:spPr>
          <a:xfrm>
            <a:off x="628650" y="1122363"/>
            <a:ext cx="7886700" cy="2387600"/>
          </a:xfrm>
        </p:spPr>
        <p:txBody>
          <a:bodyPr anchor="b"/>
          <a:lstStyle>
            <a:lvl1pPr algn="ctr">
              <a:defRPr sz="6000"/>
            </a:lvl1pPr>
          </a:lstStyle>
          <a:p>
            <a:r>
              <a:rPr lang="en-US" dirty="0"/>
              <a:t>Click to edit Master title style</a:t>
            </a:r>
          </a:p>
        </p:txBody>
      </p:sp>
      <p:sp>
        <p:nvSpPr>
          <p:cNvPr id="8" name="Subtitle 2"/>
          <p:cNvSpPr>
            <a:spLocks noGrp="1"/>
          </p:cNvSpPr>
          <p:nvPr>
            <p:ph type="subTitle" idx="1"/>
          </p:nvPr>
        </p:nvSpPr>
        <p:spPr>
          <a:xfrm>
            <a:off x="628650" y="3602038"/>
            <a:ext cx="7886700" cy="1655762"/>
          </a:xfrm>
        </p:spPr>
        <p:txBody>
          <a:bodyPr/>
          <a:lstStyle>
            <a:lvl1pPr marL="0" indent="0" algn="ctr">
              <a:buNone/>
              <a:defRPr sz="2400" b="1">
                <a:solidFill>
                  <a:srgbClr val="676E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8"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9"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
        <p:nvSpPr>
          <p:cNvPr id="10" name="Title 1"/>
          <p:cNvSpPr>
            <a:spLocks noGrp="1"/>
          </p:cNvSpPr>
          <p:nvPr>
            <p:ph type="title"/>
          </p:nvPr>
        </p:nvSpPr>
        <p:spPr>
          <a:xfrm>
            <a:off x="628650" y="1010228"/>
            <a:ext cx="8105917" cy="1075170"/>
          </a:xfrm>
        </p:spPr>
        <p:txBody>
          <a:bodyPr/>
          <a:lstStyle/>
          <a:p>
            <a:r>
              <a:rPr lang="en-US" dirty="0"/>
              <a:t>Click to edit Master title style</a:t>
            </a:r>
          </a:p>
        </p:txBody>
      </p:sp>
      <p:sp>
        <p:nvSpPr>
          <p:cNvPr id="11" name="Content Placeholder 2"/>
          <p:cNvSpPr>
            <a:spLocks noGrp="1"/>
          </p:cNvSpPr>
          <p:nvPr>
            <p:ph idx="1"/>
          </p:nvPr>
        </p:nvSpPr>
        <p:spPr>
          <a:xfrm>
            <a:off x="628650" y="2085398"/>
            <a:ext cx="8105917" cy="4351338"/>
          </a:xfrm>
        </p:spPr>
        <p:txBody>
          <a:bodyPr/>
          <a:lstStyle>
            <a:lvl1pPr>
              <a:defRPr b="1">
                <a:solidFill>
                  <a:srgbClr val="676E75"/>
                </a:solidFill>
              </a:defRPr>
            </a:lvl1pPr>
            <a:lvl2pPr>
              <a:defRPr>
                <a:solidFill>
                  <a:srgbClr val="676E75"/>
                </a:solidFill>
              </a:defRPr>
            </a:lvl2pPr>
            <a:lvl3pPr>
              <a:defRPr>
                <a:solidFill>
                  <a:srgbClr val="676E75"/>
                </a:solidFill>
              </a:defRPr>
            </a:lvl3pPr>
            <a:lvl4pPr>
              <a:defRPr>
                <a:solidFill>
                  <a:srgbClr val="676E75"/>
                </a:solidFill>
              </a:defRPr>
            </a:lvl4pPr>
            <a:lvl5pPr>
              <a:defRPr>
                <a:solidFill>
                  <a:srgbClr val="676E7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8"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9"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
        <p:nvSpPr>
          <p:cNvPr id="10" name="Title 1"/>
          <p:cNvSpPr>
            <a:spLocks noGrp="1"/>
          </p:cNvSpPr>
          <p:nvPr>
            <p:ph type="title"/>
          </p:nvPr>
        </p:nvSpPr>
        <p:spPr>
          <a:xfrm>
            <a:off x="628650" y="1764329"/>
            <a:ext cx="8078622" cy="2852737"/>
          </a:xfrm>
        </p:spPr>
        <p:txBody>
          <a:bodyPr anchor="b"/>
          <a:lstStyle>
            <a:lvl1pPr>
              <a:defRPr sz="6000"/>
            </a:lvl1pPr>
          </a:lstStyle>
          <a:p>
            <a:r>
              <a:rPr lang="en-US"/>
              <a:t>Click to edit Master title style</a:t>
            </a:r>
          </a:p>
        </p:txBody>
      </p:sp>
      <p:sp>
        <p:nvSpPr>
          <p:cNvPr id="11" name="Text Placeholder 2"/>
          <p:cNvSpPr>
            <a:spLocks noGrp="1"/>
          </p:cNvSpPr>
          <p:nvPr>
            <p:ph type="body" idx="1"/>
          </p:nvPr>
        </p:nvSpPr>
        <p:spPr>
          <a:xfrm>
            <a:off x="628650" y="4644054"/>
            <a:ext cx="8078622"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9"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10"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
        <p:nvSpPr>
          <p:cNvPr id="11" name="Title 1"/>
          <p:cNvSpPr>
            <a:spLocks noGrp="1"/>
          </p:cNvSpPr>
          <p:nvPr>
            <p:ph type="title"/>
          </p:nvPr>
        </p:nvSpPr>
        <p:spPr>
          <a:xfrm>
            <a:off x="628650" y="846023"/>
            <a:ext cx="8105917" cy="1075170"/>
          </a:xfrm>
        </p:spPr>
        <p:txBody>
          <a:bodyPr/>
          <a:lstStyle/>
          <a:p>
            <a:r>
              <a:rPr lang="en-US" dirty="0"/>
              <a:t>Click to edit Master title style</a:t>
            </a:r>
          </a:p>
        </p:txBody>
      </p:sp>
      <p:sp>
        <p:nvSpPr>
          <p:cNvPr id="12" name="Content Placeholder 2"/>
          <p:cNvSpPr>
            <a:spLocks noGrp="1"/>
          </p:cNvSpPr>
          <p:nvPr>
            <p:ph sz="half" idx="1"/>
          </p:nvPr>
        </p:nvSpPr>
        <p:spPr>
          <a:xfrm>
            <a:off x="628650" y="1921193"/>
            <a:ext cx="3982588" cy="4351338"/>
          </a:xfrm>
        </p:spPr>
        <p:txBody>
          <a:bodyPr/>
          <a:lstStyle>
            <a:lvl1pPr>
              <a:defRPr sz="2400" b="1">
                <a:solidFill>
                  <a:srgbClr val="676E75"/>
                </a:solidFill>
              </a:defRPr>
            </a:lvl1pPr>
            <a:lvl2pPr>
              <a:defRPr>
                <a:solidFill>
                  <a:srgbClr val="676E75"/>
                </a:solidFill>
              </a:defRPr>
            </a:lvl2pPr>
            <a:lvl3pPr>
              <a:defRPr>
                <a:solidFill>
                  <a:srgbClr val="676E75"/>
                </a:solidFill>
              </a:defRPr>
            </a:lvl3pPr>
            <a:lvl4pPr>
              <a:defRPr>
                <a:solidFill>
                  <a:srgbClr val="676E75"/>
                </a:solidFill>
              </a:defRPr>
            </a:lvl4pPr>
            <a:lvl5pPr>
              <a:defRPr>
                <a:solidFill>
                  <a:srgbClr val="676E7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4804012" y="1921193"/>
            <a:ext cx="3930556" cy="4351338"/>
          </a:xfrm>
        </p:spPr>
        <p:txBody>
          <a:bodyPr/>
          <a:lstStyle>
            <a:lvl1pPr>
              <a:defRPr sz="2400" b="1" i="0">
                <a:solidFill>
                  <a:srgbClr val="676E75"/>
                </a:solidFill>
                <a:latin typeface="Arial" charset="0"/>
                <a:ea typeface="Arial" charset="0"/>
                <a:cs typeface="Arial" charset="0"/>
              </a:defRPr>
            </a:lvl1pPr>
            <a:lvl2pPr>
              <a:defRPr>
                <a:solidFill>
                  <a:srgbClr val="676E75"/>
                </a:solidFill>
              </a:defRPr>
            </a:lvl2pPr>
            <a:lvl3pPr>
              <a:defRPr>
                <a:solidFill>
                  <a:srgbClr val="676E75"/>
                </a:solidFill>
              </a:defRPr>
            </a:lvl3pPr>
            <a:lvl4pPr>
              <a:defRPr>
                <a:solidFill>
                  <a:srgbClr val="676E75"/>
                </a:solidFill>
              </a:defRPr>
            </a:lvl4pPr>
            <a:lvl5pPr>
              <a:defRPr>
                <a:solidFill>
                  <a:srgbClr val="676E7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Date Placeholder 3"/>
          <p:cNvSpPr txBox="1">
            <a:spLocks/>
          </p:cNvSpPr>
          <p:nvPr userDrawn="1"/>
        </p:nvSpPr>
        <p:spPr>
          <a:xfrm>
            <a:off x="628650" y="6272531"/>
            <a:ext cx="2057400" cy="365125"/>
          </a:xfrm>
          <a:prstGeom prst="rect">
            <a:avLst/>
          </a:prstGeom>
        </p:spPr>
        <p:txBody>
          <a:bodyPr/>
          <a:lstStyle>
            <a:defPPr>
              <a:defRPr lang="en-US"/>
            </a:defPPr>
            <a:lvl1pPr marL="0" algn="l" defTabSz="914400" rtl="0" eaLnBrk="1" latinLnBrk="0" hangingPunct="1">
              <a:defRPr sz="14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5"/>
          <p:cNvSpPr txBox="1">
            <a:spLocks/>
          </p:cNvSpPr>
          <p:nvPr userDrawn="1"/>
        </p:nvSpPr>
        <p:spPr>
          <a:xfrm>
            <a:off x="6457950" y="6272531"/>
            <a:ext cx="2057400" cy="365125"/>
          </a:xfrm>
          <a:prstGeom prst="rect">
            <a:avLst/>
          </a:prstGeom>
        </p:spPr>
        <p:txBody>
          <a:bodyPr/>
          <a:lstStyle>
            <a:defPPr>
              <a:defRPr lang="en-US"/>
            </a:defPPr>
            <a:lvl1pPr marL="0" algn="l" defTabSz="914400" rtl="0" eaLnBrk="1" latinLnBrk="0" hangingPunct="1">
              <a:defRPr sz="14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Title 1"/>
          <p:cNvSpPr>
            <a:spLocks noGrp="1"/>
          </p:cNvSpPr>
          <p:nvPr>
            <p:ph type="title"/>
          </p:nvPr>
        </p:nvSpPr>
        <p:spPr>
          <a:xfrm>
            <a:off x="628650" y="1011411"/>
            <a:ext cx="7983087" cy="1325563"/>
          </a:xfrm>
        </p:spPr>
        <p:txBody>
          <a:bodyPr/>
          <a:lstStyle/>
          <a:p>
            <a:r>
              <a:rPr lang="en-US"/>
              <a:t>Click to edit Master title style</a:t>
            </a:r>
          </a:p>
        </p:txBody>
      </p:sp>
      <p:sp>
        <p:nvSpPr>
          <p:cNvPr id="13" name="Content Placeholder 3"/>
          <p:cNvSpPr>
            <a:spLocks noGrp="1"/>
          </p:cNvSpPr>
          <p:nvPr>
            <p:ph sz="half" idx="2" hasCustomPrompt="1"/>
          </p:nvPr>
        </p:nvSpPr>
        <p:spPr>
          <a:xfrm>
            <a:off x="628650" y="2587943"/>
            <a:ext cx="3929701" cy="3684588"/>
          </a:xfrm>
        </p:spPr>
        <p:txBody>
          <a:bodyPr/>
          <a:lstStyle>
            <a:lvl1pPr>
              <a:defRPr sz="2400" b="1">
                <a:solidFill>
                  <a:srgbClr val="676E75"/>
                </a:solidFill>
              </a:defRPr>
            </a:lvl1pPr>
            <a:lvl2pPr>
              <a:defRPr>
                <a:solidFill>
                  <a:srgbClr val="676E75"/>
                </a:solidFill>
              </a:defRPr>
            </a:lvl2pPr>
            <a:lvl3pPr>
              <a:defRPr>
                <a:solidFill>
                  <a:srgbClr val="676E75"/>
                </a:solidFill>
              </a:defRPr>
            </a:lvl3pPr>
            <a:lvl4pPr>
              <a:defRPr>
                <a:solidFill>
                  <a:srgbClr val="676E75"/>
                </a:solidFill>
              </a:defRPr>
            </a:lvl4pPr>
            <a:lvl5pPr>
              <a:defRPr>
                <a:solidFill>
                  <a:srgbClr val="676E7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p:cNvSpPr>
            <a:spLocks noGrp="1"/>
          </p:cNvSpPr>
          <p:nvPr>
            <p:ph sz="quarter" idx="4" hasCustomPrompt="1"/>
          </p:nvPr>
        </p:nvSpPr>
        <p:spPr>
          <a:xfrm>
            <a:off x="4804012" y="2587943"/>
            <a:ext cx="3807724" cy="3684588"/>
          </a:xfrm>
        </p:spPr>
        <p:txBody>
          <a:bodyPr/>
          <a:lstStyle>
            <a:lvl1pPr>
              <a:defRPr sz="2400" b="1">
                <a:solidFill>
                  <a:srgbClr val="676E75"/>
                </a:solidFill>
              </a:defRPr>
            </a:lvl1pPr>
            <a:lvl2pPr>
              <a:defRPr>
                <a:solidFill>
                  <a:srgbClr val="676E75"/>
                </a:solidFill>
              </a:defRPr>
            </a:lvl2pPr>
            <a:lvl3pPr>
              <a:defRPr>
                <a:solidFill>
                  <a:srgbClr val="676E75"/>
                </a:solidFill>
              </a:defRPr>
            </a:lvl3pPr>
            <a:lvl4pPr>
              <a:defRPr>
                <a:solidFill>
                  <a:srgbClr val="676E75"/>
                </a:solidFill>
              </a:defRPr>
            </a:lvl4pPr>
            <a:lvl5pPr>
              <a:defRPr>
                <a:solidFill>
                  <a:srgbClr val="676E7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10"/>
          </p:nvPr>
        </p:nvSpPr>
        <p:spPr>
          <a:xfrm>
            <a:off x="628650" y="6340937"/>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16" name="Footer Placeholder 4"/>
          <p:cNvSpPr>
            <a:spLocks noGrp="1"/>
          </p:cNvSpPr>
          <p:nvPr>
            <p:ph type="ftr" sz="quarter" idx="11"/>
          </p:nvPr>
        </p:nvSpPr>
        <p:spPr>
          <a:xfrm>
            <a:off x="3028950" y="6340937"/>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17" name="Slide Number Placeholder 5"/>
          <p:cNvSpPr>
            <a:spLocks noGrp="1"/>
          </p:cNvSpPr>
          <p:nvPr>
            <p:ph type="sldNum" sz="quarter" idx="12"/>
          </p:nvPr>
        </p:nvSpPr>
        <p:spPr>
          <a:xfrm>
            <a:off x="6554336" y="6340937"/>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747263"/>
            <a:ext cx="7886700" cy="1325563"/>
          </a:xfrm>
          <a:prstGeom prst="rect">
            <a:avLst/>
          </a:prstGeom>
        </p:spPr>
        <p:txBody>
          <a:bodyPr/>
          <a:lstStyle/>
          <a:p>
            <a:r>
              <a:rPr lang="en-US"/>
              <a:t>Click to edit Master title style</a:t>
            </a:r>
            <a:endParaRPr lang="en-US" dirty="0"/>
          </a:p>
        </p:txBody>
      </p:sp>
      <p:sp>
        <p:nvSpPr>
          <p:cNvPr id="6"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7"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8"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8"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9"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628650" y="6272531"/>
            <a:ext cx="2057400" cy="365125"/>
          </a:xfrm>
          <a:prstGeom prst="rect">
            <a:avLst/>
          </a:prstGeom>
        </p:spPr>
        <p:txBody>
          <a:bodyPr/>
          <a:lstStyle>
            <a:lvl1pPr>
              <a:defRPr sz="1400">
                <a:latin typeface="Arial" charset="0"/>
                <a:ea typeface="Arial" charset="0"/>
                <a:cs typeface="Arial" charset="0"/>
              </a:defRPr>
            </a:lvl1pPr>
          </a:lstStyle>
          <a:p>
            <a:fld id="{1CCFF6DC-3187-6343-BA2A-AE97DAF8EFA5}" type="datetimeFigureOut">
              <a:rPr lang="en-US" smtClean="0"/>
              <a:pPr/>
              <a:t>2/10/21</a:t>
            </a:fld>
            <a:endParaRPr lang="en-US" dirty="0"/>
          </a:p>
        </p:txBody>
      </p:sp>
      <p:sp>
        <p:nvSpPr>
          <p:cNvPr id="9" name="Footer Placeholder 4"/>
          <p:cNvSpPr>
            <a:spLocks noGrp="1"/>
          </p:cNvSpPr>
          <p:nvPr>
            <p:ph type="ftr" sz="quarter" idx="11"/>
          </p:nvPr>
        </p:nvSpPr>
        <p:spPr>
          <a:xfrm>
            <a:off x="3028950" y="6272531"/>
            <a:ext cx="3086100" cy="365125"/>
          </a:xfrm>
          <a:prstGeom prst="rect">
            <a:avLst/>
          </a:prstGeom>
        </p:spPr>
        <p:txBody>
          <a:bodyPr/>
          <a:lstStyle>
            <a:lvl1pPr>
              <a:defRPr sz="1400">
                <a:latin typeface="Arial" charset="0"/>
                <a:ea typeface="Arial" charset="0"/>
                <a:cs typeface="Arial" charset="0"/>
              </a:defRPr>
            </a:lvl1pPr>
          </a:lstStyle>
          <a:p>
            <a:endParaRPr lang="en-US"/>
          </a:p>
        </p:txBody>
      </p:sp>
      <p:sp>
        <p:nvSpPr>
          <p:cNvPr id="10" name="Slide Number Placeholder 5"/>
          <p:cNvSpPr>
            <a:spLocks noGrp="1"/>
          </p:cNvSpPr>
          <p:nvPr>
            <p:ph type="sldNum" sz="quarter" idx="12"/>
          </p:nvPr>
        </p:nvSpPr>
        <p:spPr>
          <a:xfrm>
            <a:off x="6457950" y="6272531"/>
            <a:ext cx="2057400" cy="365125"/>
          </a:xfrm>
          <a:prstGeom prst="rect">
            <a:avLst/>
          </a:prstGeom>
        </p:spPr>
        <p:txBody>
          <a:bodyPr/>
          <a:lstStyle>
            <a:lvl1pPr>
              <a:defRPr sz="1400">
                <a:latin typeface="Arial" charset="0"/>
                <a:ea typeface="Arial" charset="0"/>
                <a:cs typeface="Arial" charset="0"/>
              </a:defRPr>
            </a:lvl1pPr>
          </a:lstStyle>
          <a:p>
            <a:fld id="{9EAAD35C-FBCA-6541-9D73-1B07308815D1}" type="slidenum">
              <a:rPr lang="en-US" smtClean="0"/>
              <a:pPr/>
              <a:t>‹#›</a:t>
            </a:fld>
            <a:endParaRPr lang="en-US"/>
          </a:p>
        </p:txBody>
      </p:sp>
      <p:sp>
        <p:nvSpPr>
          <p:cNvPr id="11" name="Title 1"/>
          <p:cNvSpPr>
            <a:spLocks noGrp="1"/>
          </p:cNvSpPr>
          <p:nvPr>
            <p:ph type="title"/>
          </p:nvPr>
        </p:nvSpPr>
        <p:spPr>
          <a:xfrm>
            <a:off x="628650" y="844579"/>
            <a:ext cx="3479327" cy="1600200"/>
          </a:xfrm>
        </p:spPr>
        <p:txBody>
          <a:bodyPr anchor="b"/>
          <a:lstStyle>
            <a:lvl1pPr>
              <a:defRPr sz="3200"/>
            </a:lvl1pPr>
          </a:lstStyle>
          <a:p>
            <a:r>
              <a:rPr lang="en-US" dirty="0"/>
              <a:t>Click to edit Master title style</a:t>
            </a:r>
          </a:p>
        </p:txBody>
      </p:sp>
      <p:sp>
        <p:nvSpPr>
          <p:cNvPr id="12" name="Content Placeholder 2"/>
          <p:cNvSpPr>
            <a:spLocks noGrp="1"/>
          </p:cNvSpPr>
          <p:nvPr>
            <p:ph idx="1"/>
          </p:nvPr>
        </p:nvSpPr>
        <p:spPr>
          <a:xfrm>
            <a:off x="4303310" y="922222"/>
            <a:ext cx="4431257" cy="4873625"/>
          </a:xfrm>
        </p:spPr>
        <p:txBody>
          <a:bodyPr/>
          <a:lstStyle>
            <a:lvl1pPr>
              <a:defRPr sz="3200">
                <a:solidFill>
                  <a:srgbClr val="676E75"/>
                </a:solidFill>
              </a:defRPr>
            </a:lvl1pPr>
            <a:lvl2pPr>
              <a:defRPr sz="2800">
                <a:solidFill>
                  <a:srgbClr val="676E75"/>
                </a:solidFill>
              </a:defRPr>
            </a:lvl2pPr>
            <a:lvl3pPr>
              <a:defRPr sz="2400">
                <a:solidFill>
                  <a:srgbClr val="676E75"/>
                </a:solidFill>
              </a:defRPr>
            </a:lvl3pPr>
            <a:lvl4pPr>
              <a:defRPr sz="2000">
                <a:solidFill>
                  <a:srgbClr val="676E75"/>
                </a:solidFill>
              </a:defRPr>
            </a:lvl4pPr>
            <a:lvl5pPr>
              <a:defRPr sz="2000">
                <a:solidFill>
                  <a:srgbClr val="676E75"/>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2"/>
          </p:nvPr>
        </p:nvSpPr>
        <p:spPr>
          <a:xfrm>
            <a:off x="628649" y="2460943"/>
            <a:ext cx="3479327" cy="3811588"/>
          </a:xfrm>
        </p:spPr>
        <p:txBody>
          <a:bodyPr/>
          <a:lstStyle>
            <a:lvl1pPr marL="0" indent="0">
              <a:buNone/>
              <a:defRPr sz="1600" b="1">
                <a:solidFill>
                  <a:srgbClr val="676E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50455"/>
          </a:xfrm>
          <a:prstGeom prst="rect">
            <a:avLst/>
          </a:prstGeom>
          <a:solidFill>
            <a:srgbClr val="4E2A6E"/>
          </a:solidFill>
          <a:ln>
            <a:solidFill>
              <a:srgbClr val="5A34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E2A6E"/>
              </a:solidFill>
              <a:latin typeface="Arial"/>
              <a:cs typeface="Arial"/>
            </a:endParaRPr>
          </a:p>
        </p:txBody>
      </p:sp>
      <p:pic>
        <p:nvPicPr>
          <p:cNvPr id="8" name="Picture 7" descr="ChathamU V logo_rev.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96538" y="104308"/>
            <a:ext cx="1451421" cy="475744"/>
          </a:xfrm>
          <a:prstGeom prst="rect">
            <a:avLst/>
          </a:prstGeom>
        </p:spPr>
      </p:pic>
      <p:sp>
        <p:nvSpPr>
          <p:cNvPr id="9" name="Isosceles Triangle 10"/>
          <p:cNvSpPr/>
          <p:nvPr userDrawn="1"/>
        </p:nvSpPr>
        <p:spPr>
          <a:xfrm rot="5400000">
            <a:off x="-37497" y="183260"/>
            <a:ext cx="438912" cy="365760"/>
          </a:xfrm>
          <a:prstGeom prst="triangle">
            <a:avLst/>
          </a:prstGeom>
          <a:solidFill>
            <a:srgbClr val="E3E159"/>
          </a:solidFill>
          <a:ln>
            <a:solidFill>
              <a:srgbClr val="E3E1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21" y="6629400"/>
            <a:ext cx="9144922" cy="228600"/>
          </a:xfrm>
          <a:prstGeom prst="rect">
            <a:avLst/>
          </a:prstGeom>
          <a:solidFill>
            <a:srgbClr val="4E2A6E"/>
          </a:solidFill>
          <a:ln>
            <a:solidFill>
              <a:srgbClr val="5A34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a:cs typeface="Arial"/>
            </a:endParaRPr>
          </a:p>
        </p:txBody>
      </p:sp>
      <p:sp>
        <p:nvSpPr>
          <p:cNvPr id="11" name="Title Placeholder 1"/>
          <p:cNvSpPr>
            <a:spLocks noGrp="1"/>
          </p:cNvSpPr>
          <p:nvPr>
            <p:ph type="title"/>
          </p:nvPr>
        </p:nvSpPr>
        <p:spPr>
          <a:xfrm>
            <a:off x="596538" y="750455"/>
            <a:ext cx="8097882" cy="107517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p:cNvSpPr>
            <a:spLocks noGrp="1"/>
          </p:cNvSpPr>
          <p:nvPr>
            <p:ph type="body" idx="1"/>
          </p:nvPr>
        </p:nvSpPr>
        <p:spPr>
          <a:xfrm>
            <a:off x="596538" y="1825625"/>
            <a:ext cx="809788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779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000" b="1" i="0" kern="1200">
          <a:solidFill>
            <a:srgbClr val="4E2A6E"/>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hrm.org/resourcesandtools/tools-and-samples/hr-qa/pages/resources-articles-workplace-bias.aspx" TargetMode="External"/><Relationship Id="rId2" Type="http://schemas.openxmlformats.org/officeDocument/2006/relationships/hyperlink" Target="https://implicit.harvard.edu/implicit/iatdetail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lstStyle/>
          <a:p>
            <a:r>
              <a:rPr lang="en-US" dirty="0"/>
              <a:t>ODEI Updates</a:t>
            </a:r>
          </a:p>
        </p:txBody>
      </p:sp>
      <p:sp>
        <p:nvSpPr>
          <p:cNvPr id="3" name="Subtitle 2"/>
          <p:cNvSpPr>
            <a:spLocks noGrp="1"/>
          </p:cNvSpPr>
          <p:nvPr>
            <p:ph type="subTitle" idx="4294967295"/>
          </p:nvPr>
        </p:nvSpPr>
        <p:spPr>
          <a:xfrm>
            <a:off x="1143000" y="3602038"/>
            <a:ext cx="6858000" cy="1655762"/>
          </a:xfrm>
        </p:spPr>
        <p:txBody>
          <a:bodyPr/>
          <a:lstStyle/>
          <a:p>
            <a:pPr marL="0" indent="0" algn="ctr">
              <a:buNone/>
            </a:pPr>
            <a:r>
              <a:rPr lang="en-US" dirty="0"/>
              <a:t>February 4, 2021</a:t>
            </a:r>
          </a:p>
        </p:txBody>
      </p:sp>
      <p:pic>
        <p:nvPicPr>
          <p:cNvPr id="4" name="Picture 3">
            <a:extLst>
              <a:ext uri="{FF2B5EF4-FFF2-40B4-BE49-F238E27FC236}">
                <a16:creationId xmlns:a16="http://schemas.microsoft.com/office/drawing/2014/main" id="{AA5A9612-8729-4517-B322-D51F06CF45B8}"/>
              </a:ext>
            </a:extLst>
          </p:cNvPr>
          <p:cNvPicPr>
            <a:picLocks noChangeAspect="1"/>
          </p:cNvPicPr>
          <p:nvPr/>
        </p:nvPicPr>
        <p:blipFill>
          <a:blip r:embed="rId2"/>
          <a:stretch>
            <a:fillRect/>
          </a:stretch>
        </p:blipFill>
        <p:spPr>
          <a:xfrm>
            <a:off x="0" y="785424"/>
            <a:ext cx="5435803" cy="673878"/>
          </a:xfrm>
          <a:prstGeom prst="rect">
            <a:avLst/>
          </a:prstGeom>
        </p:spPr>
      </p:pic>
    </p:spTree>
    <p:extLst>
      <p:ext uri="{BB962C8B-B14F-4D97-AF65-F5344CB8AC3E}">
        <p14:creationId xmlns:p14="http://schemas.microsoft.com/office/powerpoint/2010/main" val="14968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99BA-174E-4987-94AE-AC83FA350231}"/>
              </a:ext>
            </a:extLst>
          </p:cNvPr>
          <p:cNvSpPr>
            <a:spLocks noGrp="1"/>
          </p:cNvSpPr>
          <p:nvPr>
            <p:ph type="title"/>
          </p:nvPr>
        </p:nvSpPr>
        <p:spPr>
          <a:xfrm>
            <a:off x="628650" y="1010228"/>
            <a:ext cx="6234063" cy="677170"/>
          </a:xfrm>
        </p:spPr>
        <p:txBody>
          <a:bodyPr>
            <a:normAutofit/>
          </a:bodyPr>
          <a:lstStyle/>
          <a:p>
            <a:r>
              <a:rPr lang="en-US" sz="2800" dirty="0"/>
              <a:t>Unsure ( Not applicable or timeline)</a:t>
            </a:r>
          </a:p>
        </p:txBody>
      </p:sp>
      <p:graphicFrame>
        <p:nvGraphicFramePr>
          <p:cNvPr id="7" name="Table 6">
            <a:extLst>
              <a:ext uri="{FF2B5EF4-FFF2-40B4-BE49-F238E27FC236}">
                <a16:creationId xmlns:a16="http://schemas.microsoft.com/office/drawing/2014/main" id="{24D8CE0A-7921-446A-8E1E-C07AC396093A}"/>
              </a:ext>
            </a:extLst>
          </p:cNvPr>
          <p:cNvGraphicFramePr>
            <a:graphicFrameLocks noGrp="1"/>
          </p:cNvGraphicFramePr>
          <p:nvPr>
            <p:extLst>
              <p:ext uri="{D42A27DB-BD31-4B8C-83A1-F6EECF244321}">
                <p14:modId xmlns:p14="http://schemas.microsoft.com/office/powerpoint/2010/main" val="2802261859"/>
              </p:ext>
            </p:extLst>
          </p:nvPr>
        </p:nvGraphicFramePr>
        <p:xfrm>
          <a:off x="518475" y="1960775"/>
          <a:ext cx="8097624" cy="4487160"/>
        </p:xfrm>
        <a:graphic>
          <a:graphicData uri="http://schemas.openxmlformats.org/drawingml/2006/table">
            <a:tbl>
              <a:tblPr firstRow="1" firstCol="1" bandRow="1">
                <a:tableStyleId>{5C22544A-7EE6-4342-B048-85BDC9FD1C3A}</a:tableStyleId>
              </a:tblPr>
              <a:tblGrid>
                <a:gridCol w="2023920">
                  <a:extLst>
                    <a:ext uri="{9D8B030D-6E8A-4147-A177-3AD203B41FA5}">
                      <a16:colId xmlns:a16="http://schemas.microsoft.com/office/drawing/2014/main" val="886373179"/>
                    </a:ext>
                  </a:extLst>
                </a:gridCol>
                <a:gridCol w="2024568">
                  <a:extLst>
                    <a:ext uri="{9D8B030D-6E8A-4147-A177-3AD203B41FA5}">
                      <a16:colId xmlns:a16="http://schemas.microsoft.com/office/drawing/2014/main" val="3221754676"/>
                    </a:ext>
                  </a:extLst>
                </a:gridCol>
                <a:gridCol w="2024568">
                  <a:extLst>
                    <a:ext uri="{9D8B030D-6E8A-4147-A177-3AD203B41FA5}">
                      <a16:colId xmlns:a16="http://schemas.microsoft.com/office/drawing/2014/main" val="2601749688"/>
                    </a:ext>
                  </a:extLst>
                </a:gridCol>
                <a:gridCol w="2024568">
                  <a:extLst>
                    <a:ext uri="{9D8B030D-6E8A-4147-A177-3AD203B41FA5}">
                      <a16:colId xmlns:a16="http://schemas.microsoft.com/office/drawing/2014/main" val="614216598"/>
                    </a:ext>
                  </a:extLst>
                </a:gridCol>
              </a:tblGrid>
              <a:tr h="1121790">
                <a:tc>
                  <a:txBody>
                    <a:bodyPr/>
                    <a:lstStyle/>
                    <a:p>
                      <a:pPr marL="0" marR="0">
                        <a:lnSpc>
                          <a:spcPct val="107000"/>
                        </a:lnSpc>
                        <a:spcBef>
                          <a:spcPts val="0"/>
                        </a:spcBef>
                        <a:spcAft>
                          <a:spcPts val="0"/>
                        </a:spcAft>
                      </a:pPr>
                      <a:r>
                        <a:rPr lang="en-US" sz="1100">
                          <a:effectLst/>
                        </a:rPr>
                        <a:t>Unsure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Recruit and pursue Black and brown candidates for available faculty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Chatham’s Black History program be headed by a Black faculty member, and that this program is expanded to a major.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73603"/>
                  </a:ext>
                </a:extLst>
              </a:tr>
              <a:tr h="1121790">
                <a:tc>
                  <a:txBody>
                    <a:bodyPr/>
                    <a:lstStyle/>
                    <a:p>
                      <a:pPr marL="0" marR="0">
                        <a:lnSpc>
                          <a:spcPct val="107000"/>
                        </a:lnSpc>
                        <a:spcBef>
                          <a:spcPts val="0"/>
                        </a:spcBef>
                        <a:spcAft>
                          <a:spcPts val="0"/>
                        </a:spcAft>
                      </a:pPr>
                      <a:r>
                        <a:rPr lang="en-US" sz="1100">
                          <a:effectLst/>
                        </a:rPr>
                        <a:t>Unsure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Racial Sensitivity Training and Racial Bystander Intervention Training be a required part of student and faculty orientations.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Trainings like Greendot, AlcoholEdu, and Title IX be mandatory.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6560253"/>
                  </a:ext>
                </a:extLst>
              </a:tr>
              <a:tr h="1121790">
                <a:tc>
                  <a:txBody>
                    <a:bodyPr/>
                    <a:lstStyle/>
                    <a:p>
                      <a:pPr marL="0" marR="0">
                        <a:lnSpc>
                          <a:spcPct val="107000"/>
                        </a:lnSpc>
                        <a:spcBef>
                          <a:spcPts val="0"/>
                        </a:spcBef>
                        <a:spcAft>
                          <a:spcPts val="0"/>
                        </a:spcAft>
                      </a:pPr>
                      <a:r>
                        <a:rPr lang="en-US" sz="1100">
                          <a:effectLst/>
                        </a:rPr>
                        <a:t>Unsure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Racial Sensitivity Training and Racial Bystander Intervention Training be a required part of student and faculty orientations.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Trainings above be offered several times a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2432099"/>
                  </a:ext>
                </a:extLst>
              </a:tr>
              <a:tr h="1121790">
                <a:tc>
                  <a:txBody>
                    <a:bodyPr/>
                    <a:lstStyle/>
                    <a:p>
                      <a:pPr marL="0" marR="0">
                        <a:lnSpc>
                          <a:spcPct val="107000"/>
                        </a:lnSpc>
                        <a:spcBef>
                          <a:spcPts val="0"/>
                        </a:spcBef>
                        <a:spcAft>
                          <a:spcPts val="0"/>
                        </a:spcAft>
                      </a:pPr>
                      <a:r>
                        <a:rPr lang="en-US" sz="1100">
                          <a:effectLst/>
                        </a:rPr>
                        <a:t>Unsure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intentional shift in Public Safety’s interactions with the student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Student Engagement provide diversified resources to Student Leaders, specifically those which utilize Black run organizations in Pittsburgh.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12787"/>
                  </a:ext>
                </a:extLst>
              </a:tr>
            </a:tbl>
          </a:graphicData>
        </a:graphic>
      </p:graphicFrame>
      <p:graphicFrame>
        <p:nvGraphicFramePr>
          <p:cNvPr id="8" name="Table 7">
            <a:extLst>
              <a:ext uri="{FF2B5EF4-FFF2-40B4-BE49-F238E27FC236}">
                <a16:creationId xmlns:a16="http://schemas.microsoft.com/office/drawing/2014/main" id="{17C23CAC-B120-400D-B4F6-CE06E2F8E81D}"/>
              </a:ext>
            </a:extLst>
          </p:cNvPr>
          <p:cNvGraphicFramePr>
            <a:graphicFrameLocks noGrp="1"/>
          </p:cNvGraphicFramePr>
          <p:nvPr>
            <p:extLst>
              <p:ext uri="{D42A27DB-BD31-4B8C-83A1-F6EECF244321}">
                <p14:modId xmlns:p14="http://schemas.microsoft.com/office/powerpoint/2010/main" val="3554070572"/>
              </p:ext>
            </p:extLst>
          </p:nvPr>
        </p:nvGraphicFramePr>
        <p:xfrm>
          <a:off x="518475" y="1740857"/>
          <a:ext cx="8097623" cy="171450"/>
        </p:xfrm>
        <a:graphic>
          <a:graphicData uri="http://schemas.openxmlformats.org/drawingml/2006/table">
            <a:tbl>
              <a:tblPr firstRow="1" firstCol="1" bandRow="1">
                <a:tableStyleId>{5C22544A-7EE6-4342-B048-85BDC9FD1C3A}</a:tableStyleId>
              </a:tblPr>
              <a:tblGrid>
                <a:gridCol w="2023919">
                  <a:extLst>
                    <a:ext uri="{9D8B030D-6E8A-4147-A177-3AD203B41FA5}">
                      <a16:colId xmlns:a16="http://schemas.microsoft.com/office/drawing/2014/main" val="1522144930"/>
                    </a:ext>
                  </a:extLst>
                </a:gridCol>
                <a:gridCol w="2024568">
                  <a:extLst>
                    <a:ext uri="{9D8B030D-6E8A-4147-A177-3AD203B41FA5}">
                      <a16:colId xmlns:a16="http://schemas.microsoft.com/office/drawing/2014/main" val="2806729683"/>
                    </a:ext>
                  </a:extLst>
                </a:gridCol>
                <a:gridCol w="2024568">
                  <a:extLst>
                    <a:ext uri="{9D8B030D-6E8A-4147-A177-3AD203B41FA5}">
                      <a16:colId xmlns:a16="http://schemas.microsoft.com/office/drawing/2014/main" val="1992737210"/>
                    </a:ext>
                  </a:extLst>
                </a:gridCol>
                <a:gridCol w="2024568">
                  <a:extLst>
                    <a:ext uri="{9D8B030D-6E8A-4147-A177-3AD203B41FA5}">
                      <a16:colId xmlns:a16="http://schemas.microsoft.com/office/drawing/2014/main" val="3735268486"/>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9883253"/>
                  </a:ext>
                </a:extLst>
              </a:tr>
            </a:tbl>
          </a:graphicData>
        </a:graphic>
      </p:graphicFrame>
    </p:spTree>
    <p:extLst>
      <p:ext uri="{BB962C8B-B14F-4D97-AF65-F5344CB8AC3E}">
        <p14:creationId xmlns:p14="http://schemas.microsoft.com/office/powerpoint/2010/main" val="225670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D733-1435-45C0-8A98-CFDC8A742C73}"/>
              </a:ext>
            </a:extLst>
          </p:cNvPr>
          <p:cNvSpPr>
            <a:spLocks noGrp="1"/>
          </p:cNvSpPr>
          <p:nvPr>
            <p:ph type="title"/>
          </p:nvPr>
        </p:nvSpPr>
        <p:spPr>
          <a:xfrm>
            <a:off x="628650" y="1010228"/>
            <a:ext cx="5904125" cy="762011"/>
          </a:xfrm>
        </p:spPr>
        <p:txBody>
          <a:bodyPr>
            <a:normAutofit/>
          </a:bodyPr>
          <a:lstStyle/>
          <a:p>
            <a:r>
              <a:rPr lang="en-US" sz="2800" dirty="0"/>
              <a:t>Reviewed/Adjusted After Meeting</a:t>
            </a:r>
          </a:p>
        </p:txBody>
      </p:sp>
      <p:graphicFrame>
        <p:nvGraphicFramePr>
          <p:cNvPr id="4" name="Table 3">
            <a:extLst>
              <a:ext uri="{FF2B5EF4-FFF2-40B4-BE49-F238E27FC236}">
                <a16:creationId xmlns:a16="http://schemas.microsoft.com/office/drawing/2014/main" id="{F538D8CB-8059-450A-AA96-0F43524FB7B2}"/>
              </a:ext>
            </a:extLst>
          </p:cNvPr>
          <p:cNvGraphicFramePr>
            <a:graphicFrameLocks noGrp="1"/>
          </p:cNvGraphicFramePr>
          <p:nvPr>
            <p:extLst>
              <p:ext uri="{D42A27DB-BD31-4B8C-83A1-F6EECF244321}">
                <p14:modId xmlns:p14="http://schemas.microsoft.com/office/powerpoint/2010/main" val="1439352624"/>
              </p:ext>
            </p:extLst>
          </p:nvPr>
        </p:nvGraphicFramePr>
        <p:xfrm>
          <a:off x="508437" y="2735549"/>
          <a:ext cx="7916545" cy="232410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587419766"/>
                    </a:ext>
                  </a:extLst>
                </a:gridCol>
                <a:gridCol w="1979295">
                  <a:extLst>
                    <a:ext uri="{9D8B030D-6E8A-4147-A177-3AD203B41FA5}">
                      <a16:colId xmlns:a16="http://schemas.microsoft.com/office/drawing/2014/main" val="1525316512"/>
                    </a:ext>
                  </a:extLst>
                </a:gridCol>
                <a:gridCol w="1979295">
                  <a:extLst>
                    <a:ext uri="{9D8B030D-6E8A-4147-A177-3AD203B41FA5}">
                      <a16:colId xmlns:a16="http://schemas.microsoft.com/office/drawing/2014/main" val="3089138232"/>
                    </a:ext>
                  </a:extLst>
                </a:gridCol>
                <a:gridCol w="1979295">
                  <a:extLst>
                    <a:ext uri="{9D8B030D-6E8A-4147-A177-3AD203B41FA5}">
                      <a16:colId xmlns:a16="http://schemas.microsoft.com/office/drawing/2014/main" val="2209773667"/>
                    </a:ext>
                  </a:extLst>
                </a:gridCol>
              </a:tblGrid>
              <a:tr h="0">
                <a:tc>
                  <a:txBody>
                    <a:bodyPr/>
                    <a:lstStyle/>
                    <a:p>
                      <a:pPr marL="0" marR="0">
                        <a:lnSpc>
                          <a:spcPct val="107000"/>
                        </a:lnSpc>
                        <a:spcBef>
                          <a:spcPts val="0"/>
                        </a:spcBef>
                        <a:spcAft>
                          <a:spcPts val="0"/>
                        </a:spcAft>
                      </a:pPr>
                      <a:r>
                        <a:rPr lang="en-US" sz="1100">
                          <a:effectLst/>
                        </a:rPr>
                        <a:t>Reviewed/Adjusted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intentional shift in Public Safety’s interactions with the student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Chatham assess the disparate severity of disciplinary actions regarding alcohol, smoking and drugs, and the disproportionate use of these disciplinary actions on Black and Brown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After further review, no evidence has been found of disproportionate actions related to alcohol, smoking, drugs with BIPOC students vs. General Student Population</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To further promote transparency P.S. has purchased body cameras for all officers.  After training has been completed, will be implemented this Fall term.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1241588"/>
                  </a:ext>
                </a:extLst>
              </a:tr>
            </a:tbl>
          </a:graphicData>
        </a:graphic>
      </p:graphicFrame>
      <p:graphicFrame>
        <p:nvGraphicFramePr>
          <p:cNvPr id="5" name="Table 4">
            <a:extLst>
              <a:ext uri="{FF2B5EF4-FFF2-40B4-BE49-F238E27FC236}">
                <a16:creationId xmlns:a16="http://schemas.microsoft.com/office/drawing/2014/main" id="{97455EC8-F5C5-4E89-992E-530DEC166D12}"/>
              </a:ext>
            </a:extLst>
          </p:cNvPr>
          <p:cNvGraphicFramePr>
            <a:graphicFrameLocks noGrp="1"/>
          </p:cNvGraphicFramePr>
          <p:nvPr>
            <p:extLst>
              <p:ext uri="{D42A27DB-BD31-4B8C-83A1-F6EECF244321}">
                <p14:modId xmlns:p14="http://schemas.microsoft.com/office/powerpoint/2010/main" val="57589653"/>
              </p:ext>
            </p:extLst>
          </p:nvPr>
        </p:nvGraphicFramePr>
        <p:xfrm>
          <a:off x="508437" y="2564099"/>
          <a:ext cx="7916545" cy="17145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290692094"/>
                    </a:ext>
                  </a:extLst>
                </a:gridCol>
                <a:gridCol w="1979295">
                  <a:extLst>
                    <a:ext uri="{9D8B030D-6E8A-4147-A177-3AD203B41FA5}">
                      <a16:colId xmlns:a16="http://schemas.microsoft.com/office/drawing/2014/main" val="1420042123"/>
                    </a:ext>
                  </a:extLst>
                </a:gridCol>
                <a:gridCol w="1979295">
                  <a:extLst>
                    <a:ext uri="{9D8B030D-6E8A-4147-A177-3AD203B41FA5}">
                      <a16:colId xmlns:a16="http://schemas.microsoft.com/office/drawing/2014/main" val="687605729"/>
                    </a:ext>
                  </a:extLst>
                </a:gridCol>
                <a:gridCol w="1979295">
                  <a:extLst>
                    <a:ext uri="{9D8B030D-6E8A-4147-A177-3AD203B41FA5}">
                      <a16:colId xmlns:a16="http://schemas.microsoft.com/office/drawing/2014/main" val="4230186838"/>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882390"/>
                  </a:ext>
                </a:extLst>
              </a:tr>
            </a:tbl>
          </a:graphicData>
        </a:graphic>
      </p:graphicFrame>
    </p:spTree>
    <p:extLst>
      <p:ext uri="{BB962C8B-B14F-4D97-AF65-F5344CB8AC3E}">
        <p14:creationId xmlns:p14="http://schemas.microsoft.com/office/powerpoint/2010/main" val="338297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4468-258F-4FCD-87CD-C63D052FA553}"/>
              </a:ext>
            </a:extLst>
          </p:cNvPr>
          <p:cNvSpPr>
            <a:spLocks noGrp="1"/>
          </p:cNvSpPr>
          <p:nvPr>
            <p:ph type="title"/>
          </p:nvPr>
        </p:nvSpPr>
        <p:spPr>
          <a:xfrm>
            <a:off x="251578" y="840545"/>
            <a:ext cx="6469733" cy="856280"/>
          </a:xfrm>
        </p:spPr>
        <p:txBody>
          <a:bodyPr>
            <a:normAutofit/>
          </a:bodyPr>
          <a:lstStyle/>
          <a:p>
            <a:r>
              <a:rPr lang="en-US" sz="2800" dirty="0"/>
              <a:t>Items that need long range timelines</a:t>
            </a:r>
          </a:p>
        </p:txBody>
      </p:sp>
      <p:graphicFrame>
        <p:nvGraphicFramePr>
          <p:cNvPr id="4" name="Table 3">
            <a:extLst>
              <a:ext uri="{FF2B5EF4-FFF2-40B4-BE49-F238E27FC236}">
                <a16:creationId xmlns:a16="http://schemas.microsoft.com/office/drawing/2014/main" id="{B0F15929-B5E8-4330-A256-3429A1EBDD41}"/>
              </a:ext>
            </a:extLst>
          </p:cNvPr>
          <p:cNvGraphicFramePr>
            <a:graphicFrameLocks noGrp="1"/>
          </p:cNvGraphicFramePr>
          <p:nvPr>
            <p:extLst>
              <p:ext uri="{D42A27DB-BD31-4B8C-83A1-F6EECF244321}">
                <p14:modId xmlns:p14="http://schemas.microsoft.com/office/powerpoint/2010/main" val="4229974622"/>
              </p:ext>
            </p:extLst>
          </p:nvPr>
        </p:nvGraphicFramePr>
        <p:xfrm>
          <a:off x="443060" y="1878520"/>
          <a:ext cx="8070717" cy="4452938"/>
        </p:xfrm>
        <a:graphic>
          <a:graphicData uri="http://schemas.openxmlformats.org/drawingml/2006/table">
            <a:tbl>
              <a:tblPr firstRow="1" firstCol="1" bandRow="1">
                <a:tableStyleId>{5C22544A-7EE6-4342-B048-85BDC9FD1C3A}</a:tableStyleId>
              </a:tblPr>
              <a:tblGrid>
                <a:gridCol w="2017194">
                  <a:extLst>
                    <a:ext uri="{9D8B030D-6E8A-4147-A177-3AD203B41FA5}">
                      <a16:colId xmlns:a16="http://schemas.microsoft.com/office/drawing/2014/main" val="26162395"/>
                    </a:ext>
                  </a:extLst>
                </a:gridCol>
                <a:gridCol w="2017841">
                  <a:extLst>
                    <a:ext uri="{9D8B030D-6E8A-4147-A177-3AD203B41FA5}">
                      <a16:colId xmlns:a16="http://schemas.microsoft.com/office/drawing/2014/main" val="3938346710"/>
                    </a:ext>
                  </a:extLst>
                </a:gridCol>
                <a:gridCol w="2017841">
                  <a:extLst>
                    <a:ext uri="{9D8B030D-6E8A-4147-A177-3AD203B41FA5}">
                      <a16:colId xmlns:a16="http://schemas.microsoft.com/office/drawing/2014/main" val="1221752256"/>
                    </a:ext>
                  </a:extLst>
                </a:gridCol>
                <a:gridCol w="2017841">
                  <a:extLst>
                    <a:ext uri="{9D8B030D-6E8A-4147-A177-3AD203B41FA5}">
                      <a16:colId xmlns:a16="http://schemas.microsoft.com/office/drawing/2014/main" val="1182091005"/>
                    </a:ext>
                  </a:extLst>
                </a:gridCol>
              </a:tblGrid>
              <a:tr h="1569894">
                <a:tc>
                  <a:txBody>
                    <a:bodyPr/>
                    <a:lstStyle/>
                    <a:p>
                      <a:pPr marL="0" marR="0">
                        <a:lnSpc>
                          <a:spcPct val="107000"/>
                        </a:lnSpc>
                        <a:spcBef>
                          <a:spcPts val="0"/>
                        </a:spcBef>
                        <a:spcAft>
                          <a:spcPts val="0"/>
                        </a:spcAft>
                      </a:pPr>
                      <a:r>
                        <a:rPr lang="en-US" sz="1100">
                          <a:effectLst/>
                        </a:rPr>
                        <a:t>Timeline; 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We demand a swift change to academic policy regarding racial violence.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dirty="0">
                          <a:effectLst/>
                        </a:rPr>
                        <a:t>Semester course evaluations include a section regarding classroom climate and professor behaviors regarding race (i.e. the presence or lack of tokenizing, bashing, or enacting, facilitating, or being complicit in racism enacted in their classrooms).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extLst>
                  <a:ext uri="{0D108BD9-81ED-4DB2-BD59-A6C34878D82A}">
                    <a16:rowId xmlns:a16="http://schemas.microsoft.com/office/drawing/2014/main" val="1807416576"/>
                  </a:ext>
                </a:extLst>
              </a:tr>
              <a:tr h="1219305">
                <a:tc>
                  <a:txBody>
                    <a:bodyPr/>
                    <a:lstStyle/>
                    <a:p>
                      <a:pPr marL="0" marR="0">
                        <a:lnSpc>
                          <a:spcPct val="107000"/>
                        </a:lnSpc>
                        <a:spcBef>
                          <a:spcPts val="0"/>
                        </a:spcBef>
                        <a:spcAft>
                          <a:spcPts val="0"/>
                        </a:spcAft>
                      </a:pPr>
                      <a:r>
                        <a:rPr lang="en-US" sz="1100" dirty="0">
                          <a:effectLst/>
                        </a:rPr>
                        <a:t>Timeline; Not specified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Recruit and pursue Black and brown candidates for available faculty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A need for a diverse financial aid counselor, in order to make guidance available for those without the same financial literacy and privilege that often adorns white students (See article 3c).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extLst>
                  <a:ext uri="{0D108BD9-81ED-4DB2-BD59-A6C34878D82A}">
                    <a16:rowId xmlns:a16="http://schemas.microsoft.com/office/drawing/2014/main" val="1652485800"/>
                  </a:ext>
                </a:extLst>
              </a:tr>
              <a:tr h="518127">
                <a:tc>
                  <a:txBody>
                    <a:bodyPr/>
                    <a:lstStyle/>
                    <a:p>
                      <a:pPr marL="0" marR="0">
                        <a:lnSpc>
                          <a:spcPct val="107000"/>
                        </a:lnSpc>
                        <a:spcBef>
                          <a:spcPts val="0"/>
                        </a:spcBef>
                        <a:spcAft>
                          <a:spcPts val="0"/>
                        </a:spcAft>
                      </a:pPr>
                      <a:r>
                        <a:rPr lang="en-US" sz="1100">
                          <a:effectLst/>
                        </a:rPr>
                        <a:t>Timeline; No specified 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We demand an intentional shift in Public Safety’s interactions with the student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A Citizen’s Review Board for Chatham Public Safety.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Have a Safety Committee.  Inviting student reps to take part.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extLst>
                  <a:ext uri="{0D108BD9-81ED-4DB2-BD59-A6C34878D82A}">
                    <a16:rowId xmlns:a16="http://schemas.microsoft.com/office/drawing/2014/main" val="1685702785"/>
                  </a:ext>
                </a:extLst>
              </a:tr>
              <a:tr h="1044011">
                <a:tc>
                  <a:txBody>
                    <a:bodyPr/>
                    <a:lstStyle/>
                    <a:p>
                      <a:pPr marL="0" marR="0">
                        <a:lnSpc>
                          <a:spcPct val="107000"/>
                        </a:lnSpc>
                        <a:spcBef>
                          <a:spcPts val="0"/>
                        </a:spcBef>
                        <a:spcAft>
                          <a:spcPts val="0"/>
                        </a:spcAft>
                      </a:pPr>
                      <a:r>
                        <a:rPr lang="en-US" sz="1100">
                          <a:effectLst/>
                        </a:rPr>
                        <a:t>Timeline; No specified 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We demand an immediate end to Chatham University’s complacency to and inaction against racism on this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a:effectLst/>
                        </a:rPr>
                        <a:t>More staff be hired to support the efforts of the Office of Diversity, Equity, and Inclusion and a more appropriate office space be given to Dr. Randi Congleton.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15" marR="67015"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Currently Hiring</a:t>
                      </a:r>
                    </a:p>
                  </a:txBody>
                  <a:tcPr marL="67015" marR="67015" marT="0" marB="0"/>
                </a:tc>
                <a:extLst>
                  <a:ext uri="{0D108BD9-81ED-4DB2-BD59-A6C34878D82A}">
                    <a16:rowId xmlns:a16="http://schemas.microsoft.com/office/drawing/2014/main" val="1665228472"/>
                  </a:ext>
                </a:extLst>
              </a:tr>
            </a:tbl>
          </a:graphicData>
        </a:graphic>
      </p:graphicFrame>
      <p:graphicFrame>
        <p:nvGraphicFramePr>
          <p:cNvPr id="5" name="Table 4">
            <a:extLst>
              <a:ext uri="{FF2B5EF4-FFF2-40B4-BE49-F238E27FC236}">
                <a16:creationId xmlns:a16="http://schemas.microsoft.com/office/drawing/2014/main" id="{73BAD01E-D528-455D-81A7-CBD7F6C29AA7}"/>
              </a:ext>
            </a:extLst>
          </p:cNvPr>
          <p:cNvGraphicFramePr>
            <a:graphicFrameLocks noGrp="1"/>
          </p:cNvGraphicFramePr>
          <p:nvPr>
            <p:extLst>
              <p:ext uri="{D42A27DB-BD31-4B8C-83A1-F6EECF244321}">
                <p14:modId xmlns:p14="http://schemas.microsoft.com/office/powerpoint/2010/main" val="184790446"/>
              </p:ext>
            </p:extLst>
          </p:nvPr>
        </p:nvGraphicFramePr>
        <p:xfrm>
          <a:off x="443060" y="1696825"/>
          <a:ext cx="8070717" cy="171450"/>
        </p:xfrm>
        <a:graphic>
          <a:graphicData uri="http://schemas.openxmlformats.org/drawingml/2006/table">
            <a:tbl>
              <a:tblPr firstRow="1" firstCol="1" bandRow="1">
                <a:tableStyleId>{5C22544A-7EE6-4342-B048-85BDC9FD1C3A}</a:tableStyleId>
              </a:tblPr>
              <a:tblGrid>
                <a:gridCol w="2017194">
                  <a:extLst>
                    <a:ext uri="{9D8B030D-6E8A-4147-A177-3AD203B41FA5}">
                      <a16:colId xmlns:a16="http://schemas.microsoft.com/office/drawing/2014/main" val="3012275448"/>
                    </a:ext>
                  </a:extLst>
                </a:gridCol>
                <a:gridCol w="2017841">
                  <a:extLst>
                    <a:ext uri="{9D8B030D-6E8A-4147-A177-3AD203B41FA5}">
                      <a16:colId xmlns:a16="http://schemas.microsoft.com/office/drawing/2014/main" val="1340325777"/>
                    </a:ext>
                  </a:extLst>
                </a:gridCol>
                <a:gridCol w="2017841">
                  <a:extLst>
                    <a:ext uri="{9D8B030D-6E8A-4147-A177-3AD203B41FA5}">
                      <a16:colId xmlns:a16="http://schemas.microsoft.com/office/drawing/2014/main" val="3349285103"/>
                    </a:ext>
                  </a:extLst>
                </a:gridCol>
                <a:gridCol w="2017841">
                  <a:extLst>
                    <a:ext uri="{9D8B030D-6E8A-4147-A177-3AD203B41FA5}">
                      <a16:colId xmlns:a16="http://schemas.microsoft.com/office/drawing/2014/main" val="3575708381"/>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1330475"/>
                  </a:ext>
                </a:extLst>
              </a:tr>
            </a:tbl>
          </a:graphicData>
        </a:graphic>
      </p:graphicFrame>
    </p:spTree>
    <p:extLst>
      <p:ext uri="{BB962C8B-B14F-4D97-AF65-F5344CB8AC3E}">
        <p14:creationId xmlns:p14="http://schemas.microsoft.com/office/powerpoint/2010/main" val="10509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06BA-7A66-4BA5-9120-527EA179F475}"/>
              </a:ext>
            </a:extLst>
          </p:cNvPr>
          <p:cNvSpPr>
            <a:spLocks noGrp="1"/>
          </p:cNvSpPr>
          <p:nvPr>
            <p:ph type="title"/>
          </p:nvPr>
        </p:nvSpPr>
        <p:spPr>
          <a:xfrm>
            <a:off x="628650" y="1010228"/>
            <a:ext cx="2670731" cy="620609"/>
          </a:xfrm>
        </p:spPr>
        <p:txBody>
          <a:bodyPr>
            <a:normAutofit/>
          </a:bodyPr>
          <a:lstStyle/>
          <a:p>
            <a:r>
              <a:rPr lang="en-US" sz="2800" dirty="0"/>
              <a:t>No Category</a:t>
            </a:r>
          </a:p>
        </p:txBody>
      </p:sp>
      <p:graphicFrame>
        <p:nvGraphicFramePr>
          <p:cNvPr id="4" name="Table 3">
            <a:extLst>
              <a:ext uri="{FF2B5EF4-FFF2-40B4-BE49-F238E27FC236}">
                <a16:creationId xmlns:a16="http://schemas.microsoft.com/office/drawing/2014/main" id="{50BADDCE-EC7E-41F0-BA10-BE75FC3BFC9F}"/>
              </a:ext>
            </a:extLst>
          </p:cNvPr>
          <p:cNvGraphicFramePr>
            <a:graphicFrameLocks noGrp="1"/>
          </p:cNvGraphicFramePr>
          <p:nvPr>
            <p:extLst>
              <p:ext uri="{D42A27DB-BD31-4B8C-83A1-F6EECF244321}">
                <p14:modId xmlns:p14="http://schemas.microsoft.com/office/powerpoint/2010/main" val="2450709703"/>
              </p:ext>
            </p:extLst>
          </p:nvPr>
        </p:nvGraphicFramePr>
        <p:xfrm>
          <a:off x="498175" y="2488676"/>
          <a:ext cx="8105918" cy="3185761"/>
        </p:xfrm>
        <a:graphic>
          <a:graphicData uri="http://schemas.openxmlformats.org/drawingml/2006/table">
            <a:tbl>
              <a:tblPr firstRow="1" firstCol="1" bandRow="1">
                <a:tableStyleId>{5C22544A-7EE6-4342-B048-85BDC9FD1C3A}</a:tableStyleId>
              </a:tblPr>
              <a:tblGrid>
                <a:gridCol w="2025992">
                  <a:extLst>
                    <a:ext uri="{9D8B030D-6E8A-4147-A177-3AD203B41FA5}">
                      <a16:colId xmlns:a16="http://schemas.microsoft.com/office/drawing/2014/main" val="2868034291"/>
                    </a:ext>
                  </a:extLst>
                </a:gridCol>
                <a:gridCol w="2026642">
                  <a:extLst>
                    <a:ext uri="{9D8B030D-6E8A-4147-A177-3AD203B41FA5}">
                      <a16:colId xmlns:a16="http://schemas.microsoft.com/office/drawing/2014/main" val="3094967525"/>
                    </a:ext>
                  </a:extLst>
                </a:gridCol>
                <a:gridCol w="2026642">
                  <a:extLst>
                    <a:ext uri="{9D8B030D-6E8A-4147-A177-3AD203B41FA5}">
                      <a16:colId xmlns:a16="http://schemas.microsoft.com/office/drawing/2014/main" val="952863614"/>
                    </a:ext>
                  </a:extLst>
                </a:gridCol>
                <a:gridCol w="2026642">
                  <a:extLst>
                    <a:ext uri="{9D8B030D-6E8A-4147-A177-3AD203B41FA5}">
                      <a16:colId xmlns:a16="http://schemas.microsoft.com/office/drawing/2014/main" val="235607838"/>
                    </a:ext>
                  </a:extLst>
                </a:gridCol>
              </a:tblGrid>
              <a:tr h="1124878">
                <a:tc>
                  <a:txBody>
                    <a:bodyPr/>
                    <a:lstStyle/>
                    <a:p>
                      <a:pPr marL="0" marR="0">
                        <a:lnSpc>
                          <a:spcPct val="107000"/>
                        </a:lnSpc>
                        <a:spcBef>
                          <a:spcPts val="0"/>
                        </a:spcBef>
                        <a:spcAft>
                          <a:spcPts val="0"/>
                        </a:spcAft>
                      </a:pPr>
                      <a:r>
                        <a:rPr lang="en-US" sz="1100">
                          <a:effectLst/>
                        </a:rPr>
                        <a:t>No Specific 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immediate end to Chatham University’s complacency to and inaction against racism on this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Public transparency regarding the Cheryl </a:t>
                      </a:r>
                      <a:r>
                        <a:rPr lang="en-US" sz="1100" dirty="0" err="1">
                          <a:effectLst/>
                        </a:rPr>
                        <a:t>Olkes</a:t>
                      </a:r>
                      <a:r>
                        <a:rPr lang="en-US" sz="1100" dirty="0">
                          <a:effectLst/>
                        </a:rPr>
                        <a:t> Collection and including it online.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Will share links to film students produced on the Olkes Collection and the exhibition they curated at the August Wilson Center.  Include on the Chatham website.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8604247"/>
                  </a:ext>
                </a:extLst>
              </a:tr>
              <a:tr h="1313750">
                <a:tc>
                  <a:txBody>
                    <a:bodyPr/>
                    <a:lstStyle/>
                    <a:p>
                      <a:pPr marL="0" marR="0">
                        <a:lnSpc>
                          <a:spcPct val="107000"/>
                        </a:lnSpc>
                        <a:spcBef>
                          <a:spcPts val="0"/>
                        </a:spcBef>
                        <a:spcAft>
                          <a:spcPts val="0"/>
                        </a:spcAft>
                      </a:pPr>
                      <a:r>
                        <a:rPr lang="en-US" sz="1100">
                          <a:effectLst/>
                        </a:rPr>
                        <a:t>No Specific 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immediate end to Chatham University’s complacency to and inaction against racism on this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Review of all current marketing materials that exploit Black and brown students to misrepresent their presence at this school. We posit that Chatham advertisements document organic scenarios.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Marketing would love to have a working group of students to work with us on this issue. I know there is also a Marketing &amp; Communications sub-group of the D&amp;I council which could assist and engage here too.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1789549"/>
                  </a:ext>
                </a:extLst>
              </a:tr>
              <a:tr h="747133">
                <a:tc>
                  <a:txBody>
                    <a:bodyPr/>
                    <a:lstStyle/>
                    <a:p>
                      <a:pPr marL="0" marR="0">
                        <a:lnSpc>
                          <a:spcPct val="107000"/>
                        </a:lnSpc>
                        <a:spcBef>
                          <a:spcPts val="0"/>
                        </a:spcBef>
                        <a:spcAft>
                          <a:spcPts val="0"/>
                        </a:spcAft>
                      </a:pPr>
                      <a:r>
                        <a:rPr lang="en-US" sz="1100">
                          <a:effectLst/>
                        </a:rPr>
                        <a:t>No Specific 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immediate end to Chatham University’s complacency to and inaction against racism on this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Campus demographics explicitly document BIPOC student identities.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7443953"/>
                  </a:ext>
                </a:extLst>
              </a:tr>
            </a:tbl>
          </a:graphicData>
        </a:graphic>
      </p:graphicFrame>
      <p:graphicFrame>
        <p:nvGraphicFramePr>
          <p:cNvPr id="5" name="Table 4">
            <a:extLst>
              <a:ext uri="{FF2B5EF4-FFF2-40B4-BE49-F238E27FC236}">
                <a16:creationId xmlns:a16="http://schemas.microsoft.com/office/drawing/2014/main" id="{D6D4CBCC-0005-42B4-B10D-CC44EF396A21}"/>
              </a:ext>
            </a:extLst>
          </p:cNvPr>
          <p:cNvGraphicFramePr>
            <a:graphicFrameLocks noGrp="1"/>
          </p:cNvGraphicFramePr>
          <p:nvPr>
            <p:extLst>
              <p:ext uri="{D42A27DB-BD31-4B8C-83A1-F6EECF244321}">
                <p14:modId xmlns:p14="http://schemas.microsoft.com/office/powerpoint/2010/main" val="4282936439"/>
              </p:ext>
            </p:extLst>
          </p:nvPr>
        </p:nvGraphicFramePr>
        <p:xfrm>
          <a:off x="498175" y="2317226"/>
          <a:ext cx="8105918" cy="171450"/>
        </p:xfrm>
        <a:graphic>
          <a:graphicData uri="http://schemas.openxmlformats.org/drawingml/2006/table">
            <a:tbl>
              <a:tblPr firstRow="1" firstCol="1" bandRow="1">
                <a:tableStyleId>{5C22544A-7EE6-4342-B048-85BDC9FD1C3A}</a:tableStyleId>
              </a:tblPr>
              <a:tblGrid>
                <a:gridCol w="2025992">
                  <a:extLst>
                    <a:ext uri="{9D8B030D-6E8A-4147-A177-3AD203B41FA5}">
                      <a16:colId xmlns:a16="http://schemas.microsoft.com/office/drawing/2014/main" val="2301479105"/>
                    </a:ext>
                  </a:extLst>
                </a:gridCol>
                <a:gridCol w="2026642">
                  <a:extLst>
                    <a:ext uri="{9D8B030D-6E8A-4147-A177-3AD203B41FA5}">
                      <a16:colId xmlns:a16="http://schemas.microsoft.com/office/drawing/2014/main" val="262028474"/>
                    </a:ext>
                  </a:extLst>
                </a:gridCol>
                <a:gridCol w="2026642">
                  <a:extLst>
                    <a:ext uri="{9D8B030D-6E8A-4147-A177-3AD203B41FA5}">
                      <a16:colId xmlns:a16="http://schemas.microsoft.com/office/drawing/2014/main" val="1550545469"/>
                    </a:ext>
                  </a:extLst>
                </a:gridCol>
                <a:gridCol w="2026642">
                  <a:extLst>
                    <a:ext uri="{9D8B030D-6E8A-4147-A177-3AD203B41FA5}">
                      <a16:colId xmlns:a16="http://schemas.microsoft.com/office/drawing/2014/main" val="1163936676"/>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147118"/>
                  </a:ext>
                </a:extLst>
              </a:tr>
            </a:tbl>
          </a:graphicData>
        </a:graphic>
      </p:graphicFrame>
    </p:spTree>
    <p:extLst>
      <p:ext uri="{BB962C8B-B14F-4D97-AF65-F5344CB8AC3E}">
        <p14:creationId xmlns:p14="http://schemas.microsoft.com/office/powerpoint/2010/main" val="330255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2B56-1CEC-4630-AB10-3B864B4FECDD}"/>
              </a:ext>
            </a:extLst>
          </p:cNvPr>
          <p:cNvSpPr>
            <a:spLocks noGrp="1"/>
          </p:cNvSpPr>
          <p:nvPr>
            <p:ph type="title"/>
          </p:nvPr>
        </p:nvSpPr>
        <p:spPr/>
        <p:txBody>
          <a:bodyPr>
            <a:normAutofit/>
          </a:bodyPr>
          <a:lstStyle/>
          <a:p>
            <a:r>
              <a:rPr lang="en-US" sz="2800" dirty="0"/>
              <a:t>Getting Involved</a:t>
            </a:r>
          </a:p>
        </p:txBody>
      </p:sp>
      <p:sp>
        <p:nvSpPr>
          <p:cNvPr id="3" name="Content Placeholder 2">
            <a:extLst>
              <a:ext uri="{FF2B5EF4-FFF2-40B4-BE49-F238E27FC236}">
                <a16:creationId xmlns:a16="http://schemas.microsoft.com/office/drawing/2014/main" id="{CEA6792E-2DE0-466C-8AF5-F45E79390B46}"/>
              </a:ext>
            </a:extLst>
          </p:cNvPr>
          <p:cNvSpPr>
            <a:spLocks noGrp="1"/>
          </p:cNvSpPr>
          <p:nvPr>
            <p:ph idx="1"/>
          </p:nvPr>
        </p:nvSpPr>
        <p:spPr/>
        <p:txBody>
          <a:bodyPr/>
          <a:lstStyle/>
          <a:p>
            <a:r>
              <a:rPr lang="en-US" dirty="0"/>
              <a:t>Volunteer for a History or Heritage Month Committee</a:t>
            </a:r>
          </a:p>
          <a:p>
            <a:r>
              <a:rPr lang="en-US" dirty="0"/>
              <a:t>Sign up to be part of Intergroup Dialogue on campus</a:t>
            </a:r>
          </a:p>
          <a:p>
            <a:r>
              <a:rPr lang="en-US" dirty="0"/>
              <a:t>Support Lalah on CSG through committee work </a:t>
            </a:r>
          </a:p>
          <a:p>
            <a:r>
              <a:rPr lang="en-US" dirty="0"/>
              <a:t>Also interested in hearing from you on what you would like to experience once the Assistant Director is hired</a:t>
            </a:r>
          </a:p>
        </p:txBody>
      </p:sp>
    </p:spTree>
    <p:extLst>
      <p:ext uri="{BB962C8B-B14F-4D97-AF65-F5344CB8AC3E}">
        <p14:creationId xmlns:p14="http://schemas.microsoft.com/office/powerpoint/2010/main" val="50187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6367-2F00-4007-8016-867E80AC0A7A}"/>
              </a:ext>
            </a:extLst>
          </p:cNvPr>
          <p:cNvSpPr>
            <a:spLocks noGrp="1"/>
          </p:cNvSpPr>
          <p:nvPr>
            <p:ph type="title"/>
          </p:nvPr>
        </p:nvSpPr>
        <p:spPr>
          <a:xfrm>
            <a:off x="628650" y="1010228"/>
            <a:ext cx="2340793" cy="564048"/>
          </a:xfrm>
        </p:spPr>
        <p:txBody>
          <a:bodyPr>
            <a:normAutofit/>
          </a:bodyPr>
          <a:lstStyle/>
          <a:p>
            <a:r>
              <a:rPr lang="en-US" sz="2800" dirty="0"/>
              <a:t>Resources</a:t>
            </a:r>
          </a:p>
        </p:txBody>
      </p:sp>
      <p:sp>
        <p:nvSpPr>
          <p:cNvPr id="3" name="Content Placeholder 2">
            <a:extLst>
              <a:ext uri="{FF2B5EF4-FFF2-40B4-BE49-F238E27FC236}">
                <a16:creationId xmlns:a16="http://schemas.microsoft.com/office/drawing/2014/main" id="{0163F471-8317-4353-91CD-C8C090AA3B36}"/>
              </a:ext>
            </a:extLst>
          </p:cNvPr>
          <p:cNvSpPr>
            <a:spLocks noGrp="1"/>
          </p:cNvSpPr>
          <p:nvPr>
            <p:ph idx="1"/>
          </p:nvPr>
        </p:nvSpPr>
        <p:spPr>
          <a:xfrm>
            <a:off x="628650" y="1830875"/>
            <a:ext cx="8105917" cy="4351338"/>
          </a:xfrm>
        </p:spPr>
        <p:txBody>
          <a:bodyPr>
            <a:normAutofit/>
          </a:bodyPr>
          <a:lstStyle/>
          <a:p>
            <a:r>
              <a:rPr lang="en-US" dirty="0"/>
              <a:t>Exploring Personal Bias</a:t>
            </a:r>
          </a:p>
          <a:p>
            <a:pPr lvl="1"/>
            <a:r>
              <a:rPr lang="en-US" dirty="0"/>
              <a:t>Implicit Bias Association Test </a:t>
            </a:r>
            <a:r>
              <a:rPr lang="en-US" dirty="0">
                <a:hlinkClick r:id="rId2"/>
              </a:rPr>
              <a:t>https://implicit.harvard.edu/implicit/iatdetails.html</a:t>
            </a:r>
            <a:r>
              <a:rPr lang="en-US" dirty="0"/>
              <a:t> </a:t>
            </a:r>
          </a:p>
          <a:p>
            <a:pPr lvl="1"/>
            <a:r>
              <a:rPr lang="en-US" dirty="0"/>
              <a:t>Have follow-up discussion about bias and how it shows up in life and interactions</a:t>
            </a:r>
          </a:p>
          <a:p>
            <a:pPr lvl="1"/>
            <a:r>
              <a:rPr lang="en-US" dirty="0"/>
              <a:t>Facilitation and training to promote bias literacy – contact us for IGD support</a:t>
            </a:r>
          </a:p>
          <a:p>
            <a:pPr marL="457200" lvl="1" indent="0">
              <a:buNone/>
            </a:pPr>
            <a:endParaRPr lang="en-US" dirty="0"/>
          </a:p>
          <a:p>
            <a:pPr lvl="1"/>
            <a:r>
              <a:rPr lang="en-US" dirty="0"/>
              <a:t>SHRM Resources- Human Resource Organization</a:t>
            </a:r>
          </a:p>
          <a:p>
            <a:pPr lvl="2"/>
            <a:r>
              <a:rPr lang="en-US" dirty="0">
                <a:hlinkClick r:id="rId3"/>
              </a:rPr>
              <a:t>https://www.shrm.org/resourcesandtools/tools-and-samples/hr-qa/pages/resources-articles-workplace-bias.aspx</a:t>
            </a:r>
            <a:r>
              <a:rPr lang="en-US" dirty="0"/>
              <a:t> </a:t>
            </a:r>
          </a:p>
        </p:txBody>
      </p:sp>
    </p:spTree>
    <p:extLst>
      <p:ext uri="{BB962C8B-B14F-4D97-AF65-F5344CB8AC3E}">
        <p14:creationId xmlns:p14="http://schemas.microsoft.com/office/powerpoint/2010/main" val="130605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6F5D-C828-4DF0-8630-D55450E35228}"/>
              </a:ext>
            </a:extLst>
          </p:cNvPr>
          <p:cNvSpPr>
            <a:spLocks noGrp="1"/>
          </p:cNvSpPr>
          <p:nvPr>
            <p:ph type="title"/>
          </p:nvPr>
        </p:nvSpPr>
        <p:spPr>
          <a:xfrm>
            <a:off x="628650" y="1010228"/>
            <a:ext cx="3396595" cy="752584"/>
          </a:xfrm>
        </p:spPr>
        <p:txBody>
          <a:bodyPr>
            <a:normAutofit/>
          </a:bodyPr>
          <a:lstStyle/>
          <a:p>
            <a:r>
              <a:rPr lang="en-US" sz="2800" dirty="0"/>
              <a:t>Upcoming Events </a:t>
            </a:r>
          </a:p>
        </p:txBody>
      </p:sp>
      <p:sp>
        <p:nvSpPr>
          <p:cNvPr id="3" name="Content Placeholder 2">
            <a:extLst>
              <a:ext uri="{FF2B5EF4-FFF2-40B4-BE49-F238E27FC236}">
                <a16:creationId xmlns:a16="http://schemas.microsoft.com/office/drawing/2014/main" id="{488CB8ED-ECBE-4843-834D-FCC29248936D}"/>
              </a:ext>
            </a:extLst>
          </p:cNvPr>
          <p:cNvSpPr>
            <a:spLocks noGrp="1"/>
          </p:cNvSpPr>
          <p:nvPr>
            <p:ph idx="1"/>
          </p:nvPr>
        </p:nvSpPr>
        <p:spPr/>
        <p:txBody>
          <a:bodyPr/>
          <a:lstStyle/>
          <a:p>
            <a:r>
              <a:rPr lang="en-US" dirty="0"/>
              <a:t>Check the most recent newsletter </a:t>
            </a:r>
            <a:r>
              <a:rPr lang="en-US" dirty="0">
                <a:sym typeface="Wingdings" panose="05000000000000000000" pitchFamily="2" charset="2"/>
              </a:rPr>
              <a:t> !</a:t>
            </a:r>
          </a:p>
          <a:p>
            <a:pPr lvl="1"/>
            <a:r>
              <a:rPr lang="en-US" dirty="0">
                <a:sym typeface="Wingdings" panose="05000000000000000000" pitchFamily="2" charset="2"/>
              </a:rPr>
              <a:t>Thank you to those who supported Deans Hour</a:t>
            </a:r>
          </a:p>
          <a:p>
            <a:pPr lvl="1"/>
            <a:r>
              <a:rPr lang="en-US" dirty="0">
                <a:sym typeface="Wingdings" panose="05000000000000000000" pitchFamily="2" charset="2"/>
              </a:rPr>
              <a:t>Holding Space on the Page- Lovecraft Country Edition</a:t>
            </a:r>
          </a:p>
          <a:p>
            <a:pPr lvl="1"/>
            <a:r>
              <a:rPr lang="en-US" dirty="0">
                <a:sym typeface="Wingdings" panose="05000000000000000000" pitchFamily="2" charset="2"/>
              </a:rPr>
              <a:t>Langston Hughes Speakeasy co-sponsored by BSU and ODEI featuring Educational Emcee Dr. Tony Keith</a:t>
            </a:r>
          </a:p>
          <a:p>
            <a:pPr lvl="1"/>
            <a:endParaRPr lang="en-US" dirty="0"/>
          </a:p>
        </p:txBody>
      </p:sp>
    </p:spTree>
    <p:extLst>
      <p:ext uri="{BB962C8B-B14F-4D97-AF65-F5344CB8AC3E}">
        <p14:creationId xmlns:p14="http://schemas.microsoft.com/office/powerpoint/2010/main" val="307762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DAFA2-7DEA-4B3C-AB22-1D2BAC93C8E9}"/>
              </a:ext>
            </a:extLst>
          </p:cNvPr>
          <p:cNvSpPr>
            <a:spLocks noGrp="1"/>
          </p:cNvSpPr>
          <p:nvPr>
            <p:ph idx="1"/>
          </p:nvPr>
        </p:nvSpPr>
        <p:spPr>
          <a:xfrm>
            <a:off x="440114" y="1057876"/>
            <a:ext cx="8105917" cy="4351338"/>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Questions ?</a:t>
            </a:r>
          </a:p>
        </p:txBody>
      </p:sp>
    </p:spTree>
    <p:extLst>
      <p:ext uri="{BB962C8B-B14F-4D97-AF65-F5344CB8AC3E}">
        <p14:creationId xmlns:p14="http://schemas.microsoft.com/office/powerpoint/2010/main" val="111954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8369-830F-4B42-9F17-4120FD24BE41}"/>
              </a:ext>
            </a:extLst>
          </p:cNvPr>
          <p:cNvSpPr>
            <a:spLocks noGrp="1"/>
          </p:cNvSpPr>
          <p:nvPr>
            <p:ph type="title"/>
          </p:nvPr>
        </p:nvSpPr>
        <p:spPr/>
        <p:txBody>
          <a:bodyPr/>
          <a:lstStyle/>
          <a:p>
            <a:pPr algn="ctr"/>
            <a:r>
              <a:rPr lang="en-US" dirty="0"/>
              <a:t>Student Demands Update</a:t>
            </a:r>
          </a:p>
        </p:txBody>
      </p:sp>
      <p:sp>
        <p:nvSpPr>
          <p:cNvPr id="3" name="Content Placeholder 2">
            <a:extLst>
              <a:ext uri="{FF2B5EF4-FFF2-40B4-BE49-F238E27FC236}">
                <a16:creationId xmlns:a16="http://schemas.microsoft.com/office/drawing/2014/main" id="{C94FA59F-F20D-49F4-ABB7-550B4A767D7D}"/>
              </a:ext>
            </a:extLst>
          </p:cNvPr>
          <p:cNvSpPr>
            <a:spLocks noGrp="1"/>
          </p:cNvSpPr>
          <p:nvPr>
            <p:ph idx="1"/>
          </p:nvPr>
        </p:nvSpPr>
        <p:spPr/>
        <p:txBody>
          <a:bodyPr>
            <a:normAutofit/>
          </a:bodyPr>
          <a:lstStyle/>
          <a:p>
            <a:r>
              <a:rPr lang="en-US" sz="2400" dirty="0"/>
              <a:t>University stance is to work with student leaders to break down list into completed or already part of the university, in progress, or unsure of a firm timeline at this time. </a:t>
            </a:r>
          </a:p>
          <a:p>
            <a:pPr marL="0" indent="0">
              <a:buNone/>
            </a:pPr>
            <a:endParaRPr lang="en-US" sz="2400" dirty="0"/>
          </a:p>
          <a:p>
            <a:r>
              <a:rPr lang="en-US" sz="2400" dirty="0"/>
              <a:t>Monthly meetings with President Finegold, Dean Darlene Motley and BSU President and Vice President until November 2020.</a:t>
            </a:r>
          </a:p>
          <a:p>
            <a:pPr marL="0" indent="0">
              <a:buNone/>
            </a:pPr>
            <a:endParaRPr lang="en-US" sz="2400" dirty="0"/>
          </a:p>
          <a:p>
            <a:r>
              <a:rPr lang="en-US" sz="2400" dirty="0"/>
              <a:t>First meeting was centered around the clarification of points and creating an action plan.</a:t>
            </a:r>
          </a:p>
        </p:txBody>
      </p:sp>
    </p:spTree>
    <p:extLst>
      <p:ext uri="{BB962C8B-B14F-4D97-AF65-F5344CB8AC3E}">
        <p14:creationId xmlns:p14="http://schemas.microsoft.com/office/powerpoint/2010/main" val="293687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DD56-0062-4991-ACD2-E6405CF086A7}"/>
              </a:ext>
            </a:extLst>
          </p:cNvPr>
          <p:cNvSpPr>
            <a:spLocks noGrp="1"/>
          </p:cNvSpPr>
          <p:nvPr>
            <p:ph type="title"/>
          </p:nvPr>
        </p:nvSpPr>
        <p:spPr>
          <a:xfrm>
            <a:off x="298712" y="812265"/>
            <a:ext cx="7544389" cy="724304"/>
          </a:xfrm>
        </p:spPr>
        <p:txBody>
          <a:bodyPr>
            <a:normAutofit fontScale="90000"/>
          </a:bodyPr>
          <a:lstStyle/>
          <a:p>
            <a:r>
              <a:rPr lang="en-US" sz="2400" dirty="0"/>
              <a:t>Already in Existence or Completed since Summer 2020</a:t>
            </a:r>
          </a:p>
        </p:txBody>
      </p:sp>
      <p:graphicFrame>
        <p:nvGraphicFramePr>
          <p:cNvPr id="4" name="Content Placeholder 3">
            <a:extLst>
              <a:ext uri="{FF2B5EF4-FFF2-40B4-BE49-F238E27FC236}">
                <a16:creationId xmlns:a16="http://schemas.microsoft.com/office/drawing/2014/main" id="{29E4175C-351E-498C-AE32-D005AEFB8837}"/>
              </a:ext>
            </a:extLst>
          </p:cNvPr>
          <p:cNvGraphicFramePr>
            <a:graphicFrameLocks noGrp="1"/>
          </p:cNvGraphicFramePr>
          <p:nvPr>
            <p:ph idx="1"/>
            <p:extLst>
              <p:ext uri="{D42A27DB-BD31-4B8C-83A1-F6EECF244321}">
                <p14:modId xmlns:p14="http://schemas.microsoft.com/office/powerpoint/2010/main" val="1553922815"/>
              </p:ext>
            </p:extLst>
          </p:nvPr>
        </p:nvGraphicFramePr>
        <p:xfrm>
          <a:off x="298712" y="1387809"/>
          <a:ext cx="8546575" cy="5234881"/>
        </p:xfrm>
        <a:graphic>
          <a:graphicData uri="http://schemas.openxmlformats.org/drawingml/2006/table">
            <a:tbl>
              <a:tblPr firstRow="1" firstCol="1" bandRow="1">
                <a:tableStyleId>{5C22544A-7EE6-4342-B048-85BDC9FD1C3A}</a:tableStyleId>
              </a:tblPr>
              <a:tblGrid>
                <a:gridCol w="2136130">
                  <a:extLst>
                    <a:ext uri="{9D8B030D-6E8A-4147-A177-3AD203B41FA5}">
                      <a16:colId xmlns:a16="http://schemas.microsoft.com/office/drawing/2014/main" val="535736203"/>
                    </a:ext>
                  </a:extLst>
                </a:gridCol>
                <a:gridCol w="2136815">
                  <a:extLst>
                    <a:ext uri="{9D8B030D-6E8A-4147-A177-3AD203B41FA5}">
                      <a16:colId xmlns:a16="http://schemas.microsoft.com/office/drawing/2014/main" val="1904647252"/>
                    </a:ext>
                  </a:extLst>
                </a:gridCol>
                <a:gridCol w="2136815">
                  <a:extLst>
                    <a:ext uri="{9D8B030D-6E8A-4147-A177-3AD203B41FA5}">
                      <a16:colId xmlns:a16="http://schemas.microsoft.com/office/drawing/2014/main" val="2985592598"/>
                    </a:ext>
                  </a:extLst>
                </a:gridCol>
                <a:gridCol w="2136815">
                  <a:extLst>
                    <a:ext uri="{9D8B030D-6E8A-4147-A177-3AD203B41FA5}">
                      <a16:colId xmlns:a16="http://schemas.microsoft.com/office/drawing/2014/main" val="377157600"/>
                    </a:ext>
                  </a:extLst>
                </a:gridCol>
              </a:tblGrid>
              <a:tr h="189678">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gn="ctr">
                        <a:lnSpc>
                          <a:spcPct val="107000"/>
                        </a:lnSpc>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gn="ctr">
                        <a:lnSpc>
                          <a:spcPct val="107000"/>
                        </a:lnSpc>
                        <a:spcBef>
                          <a:spcPts val="0"/>
                        </a:spcBef>
                        <a:spcAft>
                          <a:spcPts val="0"/>
                        </a:spcAft>
                      </a:pPr>
                      <a:r>
                        <a:rPr lang="en-US" sz="1100">
                          <a:effectLst/>
                        </a:rPr>
                        <a:t>Strategy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499743535"/>
                  </a:ext>
                </a:extLst>
              </a:tr>
              <a:tr h="317301">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2731586674"/>
                  </a:ext>
                </a:extLst>
              </a:tr>
              <a:tr h="1380435">
                <a:tc>
                  <a:txBody>
                    <a:bodyPr/>
                    <a:lstStyle/>
                    <a:p>
                      <a:pPr marL="0" marR="0">
                        <a:lnSpc>
                          <a:spcPct val="107000"/>
                        </a:lnSpc>
                        <a:spcBef>
                          <a:spcPts val="0"/>
                        </a:spcBef>
                        <a:spcAft>
                          <a:spcPts val="0"/>
                        </a:spcAft>
                      </a:pPr>
                      <a:r>
                        <a:rPr lang="en-US" sz="1100" dirty="0">
                          <a:effectLst/>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Recruit and pursue Black and brown candidates for available faculty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Black and brown candidates for Chatham Counseling services. Additionally, in the interim we demand that resources be made readily available to BIPOC students to seek out more appropriate providers.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dirty="0">
                          <a:effectLst/>
                        </a:rPr>
                        <a:t>Chatham has hired a African-American counselor who specializes in trauma-informed care to offer monthly sessions for BIPOC students. We hope to do more as the budget improves.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128746982"/>
                  </a:ext>
                </a:extLst>
              </a:tr>
              <a:tr h="1380435">
                <a:tc>
                  <a:txBody>
                    <a:bodyPr/>
                    <a:lstStyle/>
                    <a:p>
                      <a:pPr marL="0" marR="0">
                        <a:lnSpc>
                          <a:spcPct val="107000"/>
                        </a:lnSpc>
                        <a:spcBef>
                          <a:spcPts val="0"/>
                        </a:spcBef>
                        <a:spcAft>
                          <a:spcPts val="0"/>
                        </a:spcAft>
                      </a:pPr>
                      <a:r>
                        <a:rPr lang="en-US" sz="1100">
                          <a:effectLst/>
                        </a:rPr>
                        <a:t>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We demand Racial Sensitivity Training and Racial Bystander Intervention Training be a required part of student and faculty orientations.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Student leaders (i.e. student athletes, student organization officers, and orientation leaders), be required to take these trainings as a requirement for their influence on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12070611"/>
                  </a:ext>
                </a:extLst>
              </a:tr>
              <a:tr h="586597">
                <a:tc>
                  <a:txBody>
                    <a:bodyPr/>
                    <a:lstStyle/>
                    <a:p>
                      <a:pPr marL="0" marR="0">
                        <a:lnSpc>
                          <a:spcPct val="107000"/>
                        </a:lnSpc>
                        <a:spcBef>
                          <a:spcPts val="0"/>
                        </a:spcBef>
                        <a:spcAft>
                          <a:spcPts val="0"/>
                        </a:spcAft>
                      </a:pPr>
                      <a:r>
                        <a:rPr lang="en-US" sz="1100">
                          <a:effectLst/>
                        </a:rPr>
                        <a:t>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We demand an intentional shift in Public Safety’s interactions with the student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Public Safety be marked on campus maps, rather than it being listed as Rea Garage.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a:effectLst/>
                        </a:rPr>
                        <a:t>Done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793472399"/>
                  </a:ext>
                </a:extLst>
              </a:tr>
              <a:tr h="1380435">
                <a:tc>
                  <a:txBody>
                    <a:bodyPr/>
                    <a:lstStyle/>
                    <a:p>
                      <a:pPr marL="0" marR="0">
                        <a:lnSpc>
                          <a:spcPct val="107000"/>
                        </a:lnSpc>
                        <a:spcBef>
                          <a:spcPts val="0"/>
                        </a:spcBef>
                        <a:spcAft>
                          <a:spcPts val="0"/>
                        </a:spcAft>
                      </a:pPr>
                      <a:r>
                        <a:rPr lang="en-US" sz="1100">
                          <a:effectLst/>
                        </a:rPr>
                        <a:t>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dirty="0">
                          <a:effectLst/>
                        </a:rPr>
                        <a:t>We demand an immediate end to Chatham University’s complacency to and inaction against racism on this campus.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dirty="0">
                          <a:effectLst/>
                        </a:rPr>
                        <a:t>Intentionally hire Black and of color DJs for various school dances, we demand that the use of racial slurs be censored from songs at these dances, as well as any other Chatham event.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marL="0" marR="0">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354518183"/>
                  </a:ext>
                </a:extLst>
              </a:tr>
            </a:tbl>
          </a:graphicData>
        </a:graphic>
      </p:graphicFrame>
    </p:spTree>
    <p:extLst>
      <p:ext uri="{BB962C8B-B14F-4D97-AF65-F5344CB8AC3E}">
        <p14:creationId xmlns:p14="http://schemas.microsoft.com/office/powerpoint/2010/main" val="402367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FACDC02-42B9-4300-9E36-EC933D199D12}"/>
              </a:ext>
            </a:extLst>
          </p:cNvPr>
          <p:cNvGraphicFramePr>
            <a:graphicFrameLocks noGrp="1"/>
          </p:cNvGraphicFramePr>
          <p:nvPr>
            <p:extLst>
              <p:ext uri="{D42A27DB-BD31-4B8C-83A1-F6EECF244321}">
                <p14:modId xmlns:p14="http://schemas.microsoft.com/office/powerpoint/2010/main" val="4063998549"/>
              </p:ext>
            </p:extLst>
          </p:nvPr>
        </p:nvGraphicFramePr>
        <p:xfrm>
          <a:off x="471340" y="1904215"/>
          <a:ext cx="8132751" cy="1264387"/>
        </p:xfrm>
        <a:graphic>
          <a:graphicData uri="http://schemas.openxmlformats.org/drawingml/2006/table">
            <a:tbl>
              <a:tblPr firstRow="1" firstCol="1" bandRow="1">
                <a:tableStyleId>{5C22544A-7EE6-4342-B048-85BDC9FD1C3A}</a:tableStyleId>
              </a:tblPr>
              <a:tblGrid>
                <a:gridCol w="2032698">
                  <a:extLst>
                    <a:ext uri="{9D8B030D-6E8A-4147-A177-3AD203B41FA5}">
                      <a16:colId xmlns:a16="http://schemas.microsoft.com/office/drawing/2014/main" val="3513376851"/>
                    </a:ext>
                  </a:extLst>
                </a:gridCol>
                <a:gridCol w="2033351">
                  <a:extLst>
                    <a:ext uri="{9D8B030D-6E8A-4147-A177-3AD203B41FA5}">
                      <a16:colId xmlns:a16="http://schemas.microsoft.com/office/drawing/2014/main" val="190240068"/>
                    </a:ext>
                  </a:extLst>
                </a:gridCol>
                <a:gridCol w="2033351">
                  <a:extLst>
                    <a:ext uri="{9D8B030D-6E8A-4147-A177-3AD203B41FA5}">
                      <a16:colId xmlns:a16="http://schemas.microsoft.com/office/drawing/2014/main" val="12225352"/>
                    </a:ext>
                  </a:extLst>
                </a:gridCol>
                <a:gridCol w="2033351">
                  <a:extLst>
                    <a:ext uri="{9D8B030D-6E8A-4147-A177-3AD203B41FA5}">
                      <a16:colId xmlns:a16="http://schemas.microsoft.com/office/drawing/2014/main" val="2379802742"/>
                    </a:ext>
                  </a:extLst>
                </a:gridCol>
              </a:tblGrid>
              <a:tr h="1264387">
                <a:tc>
                  <a:txBody>
                    <a:bodyPr/>
                    <a:lstStyle/>
                    <a:p>
                      <a:pPr marL="0" marR="0">
                        <a:lnSpc>
                          <a:spcPct val="107000"/>
                        </a:lnSpc>
                        <a:spcBef>
                          <a:spcPts val="0"/>
                        </a:spcBef>
                        <a:spcAft>
                          <a:spcPts val="0"/>
                        </a:spcAft>
                      </a:pPr>
                      <a:r>
                        <a:rPr lang="en-US" sz="1100" dirty="0">
                          <a:effectLst/>
                        </a:rPr>
                        <a:t>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immediate end to Chatham University’s complacency to and inaction against racism on this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Students wearing racist costumes, including but not limited to prisoners and gangsters, be subject to review and sanctioning by the aforementioned review board.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This would go through the Honor Code/Dean of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8923355"/>
                  </a:ext>
                </a:extLst>
              </a:tr>
            </a:tbl>
          </a:graphicData>
        </a:graphic>
      </p:graphicFrame>
      <p:graphicFrame>
        <p:nvGraphicFramePr>
          <p:cNvPr id="4" name="Table 3">
            <a:extLst>
              <a:ext uri="{FF2B5EF4-FFF2-40B4-BE49-F238E27FC236}">
                <a16:creationId xmlns:a16="http://schemas.microsoft.com/office/drawing/2014/main" id="{1069C5BE-5601-4143-8FBE-BA8A5F10190E}"/>
              </a:ext>
            </a:extLst>
          </p:cNvPr>
          <p:cNvGraphicFramePr>
            <a:graphicFrameLocks noGrp="1"/>
          </p:cNvGraphicFramePr>
          <p:nvPr>
            <p:extLst>
              <p:ext uri="{D42A27DB-BD31-4B8C-83A1-F6EECF244321}">
                <p14:modId xmlns:p14="http://schemas.microsoft.com/office/powerpoint/2010/main" val="668413651"/>
              </p:ext>
            </p:extLst>
          </p:nvPr>
        </p:nvGraphicFramePr>
        <p:xfrm>
          <a:off x="471340" y="1732765"/>
          <a:ext cx="8132751" cy="171450"/>
        </p:xfrm>
        <a:graphic>
          <a:graphicData uri="http://schemas.openxmlformats.org/drawingml/2006/table">
            <a:tbl>
              <a:tblPr firstRow="1" firstCol="1" bandRow="1">
                <a:tableStyleId>{5C22544A-7EE6-4342-B048-85BDC9FD1C3A}</a:tableStyleId>
              </a:tblPr>
              <a:tblGrid>
                <a:gridCol w="2032698">
                  <a:extLst>
                    <a:ext uri="{9D8B030D-6E8A-4147-A177-3AD203B41FA5}">
                      <a16:colId xmlns:a16="http://schemas.microsoft.com/office/drawing/2014/main" val="1572399239"/>
                    </a:ext>
                  </a:extLst>
                </a:gridCol>
                <a:gridCol w="2033351">
                  <a:extLst>
                    <a:ext uri="{9D8B030D-6E8A-4147-A177-3AD203B41FA5}">
                      <a16:colId xmlns:a16="http://schemas.microsoft.com/office/drawing/2014/main" val="793046385"/>
                    </a:ext>
                  </a:extLst>
                </a:gridCol>
                <a:gridCol w="2033351">
                  <a:extLst>
                    <a:ext uri="{9D8B030D-6E8A-4147-A177-3AD203B41FA5}">
                      <a16:colId xmlns:a16="http://schemas.microsoft.com/office/drawing/2014/main" val="3493067937"/>
                    </a:ext>
                  </a:extLst>
                </a:gridCol>
                <a:gridCol w="2033351">
                  <a:extLst>
                    <a:ext uri="{9D8B030D-6E8A-4147-A177-3AD203B41FA5}">
                      <a16:colId xmlns:a16="http://schemas.microsoft.com/office/drawing/2014/main" val="758616816"/>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759777"/>
                  </a:ext>
                </a:extLst>
              </a:tr>
            </a:tbl>
          </a:graphicData>
        </a:graphic>
      </p:graphicFrame>
    </p:spTree>
    <p:extLst>
      <p:ext uri="{BB962C8B-B14F-4D97-AF65-F5344CB8AC3E}">
        <p14:creationId xmlns:p14="http://schemas.microsoft.com/office/powerpoint/2010/main" val="19193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DBF6-4656-4030-B150-6AED52323E94}"/>
              </a:ext>
            </a:extLst>
          </p:cNvPr>
          <p:cNvSpPr>
            <a:spLocks noGrp="1"/>
          </p:cNvSpPr>
          <p:nvPr>
            <p:ph type="title"/>
          </p:nvPr>
        </p:nvSpPr>
        <p:spPr/>
        <p:txBody>
          <a:bodyPr>
            <a:normAutofit/>
          </a:bodyPr>
          <a:lstStyle/>
          <a:p>
            <a:r>
              <a:rPr lang="en-US" sz="2800" dirty="0"/>
              <a:t>In Progress</a:t>
            </a:r>
          </a:p>
        </p:txBody>
      </p:sp>
      <p:graphicFrame>
        <p:nvGraphicFramePr>
          <p:cNvPr id="4" name="Content Placeholder 3">
            <a:extLst>
              <a:ext uri="{FF2B5EF4-FFF2-40B4-BE49-F238E27FC236}">
                <a16:creationId xmlns:a16="http://schemas.microsoft.com/office/drawing/2014/main" id="{ECF9C45E-AF26-44AA-899D-1BD18C074340}"/>
              </a:ext>
            </a:extLst>
          </p:cNvPr>
          <p:cNvGraphicFramePr>
            <a:graphicFrameLocks noGrp="1"/>
          </p:cNvGraphicFramePr>
          <p:nvPr>
            <p:ph idx="1"/>
            <p:extLst>
              <p:ext uri="{D42A27DB-BD31-4B8C-83A1-F6EECF244321}">
                <p14:modId xmlns:p14="http://schemas.microsoft.com/office/powerpoint/2010/main" val="2659022144"/>
              </p:ext>
            </p:extLst>
          </p:nvPr>
        </p:nvGraphicFramePr>
        <p:xfrm>
          <a:off x="628650" y="1999673"/>
          <a:ext cx="7781924" cy="171450"/>
        </p:xfrm>
        <a:graphic>
          <a:graphicData uri="http://schemas.openxmlformats.org/drawingml/2006/table">
            <a:tbl>
              <a:tblPr firstRow="1" firstCol="1" bandRow="1">
                <a:tableStyleId>{5C22544A-7EE6-4342-B048-85BDC9FD1C3A}</a:tableStyleId>
              </a:tblPr>
              <a:tblGrid>
                <a:gridCol w="1945013">
                  <a:extLst>
                    <a:ext uri="{9D8B030D-6E8A-4147-A177-3AD203B41FA5}">
                      <a16:colId xmlns:a16="http://schemas.microsoft.com/office/drawing/2014/main" val="1746740357"/>
                    </a:ext>
                  </a:extLst>
                </a:gridCol>
                <a:gridCol w="1945637">
                  <a:extLst>
                    <a:ext uri="{9D8B030D-6E8A-4147-A177-3AD203B41FA5}">
                      <a16:colId xmlns:a16="http://schemas.microsoft.com/office/drawing/2014/main" val="3837081280"/>
                    </a:ext>
                  </a:extLst>
                </a:gridCol>
                <a:gridCol w="1945637">
                  <a:extLst>
                    <a:ext uri="{9D8B030D-6E8A-4147-A177-3AD203B41FA5}">
                      <a16:colId xmlns:a16="http://schemas.microsoft.com/office/drawing/2014/main" val="3402474513"/>
                    </a:ext>
                  </a:extLst>
                </a:gridCol>
                <a:gridCol w="1945637">
                  <a:extLst>
                    <a:ext uri="{9D8B030D-6E8A-4147-A177-3AD203B41FA5}">
                      <a16:colId xmlns:a16="http://schemas.microsoft.com/office/drawing/2014/main" val="3883799578"/>
                    </a:ext>
                  </a:extLst>
                </a:gridCol>
              </a:tblGrid>
              <a:tr h="168535">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0" marB="0"/>
                </a:tc>
                <a:extLst>
                  <a:ext uri="{0D108BD9-81ED-4DB2-BD59-A6C34878D82A}">
                    <a16:rowId xmlns:a16="http://schemas.microsoft.com/office/drawing/2014/main" val="790957454"/>
                  </a:ext>
                </a:extLst>
              </a:tr>
            </a:tbl>
          </a:graphicData>
        </a:graphic>
      </p:graphicFrame>
      <p:graphicFrame>
        <p:nvGraphicFramePr>
          <p:cNvPr id="5" name="Table 4">
            <a:extLst>
              <a:ext uri="{FF2B5EF4-FFF2-40B4-BE49-F238E27FC236}">
                <a16:creationId xmlns:a16="http://schemas.microsoft.com/office/drawing/2014/main" id="{CA40E229-D2F1-411D-8391-AC46F1065222}"/>
              </a:ext>
            </a:extLst>
          </p:cNvPr>
          <p:cNvGraphicFramePr>
            <a:graphicFrameLocks noGrp="1"/>
          </p:cNvGraphicFramePr>
          <p:nvPr>
            <p:extLst>
              <p:ext uri="{D42A27DB-BD31-4B8C-83A1-F6EECF244321}">
                <p14:modId xmlns:p14="http://schemas.microsoft.com/office/powerpoint/2010/main" val="2248644657"/>
              </p:ext>
            </p:extLst>
          </p:nvPr>
        </p:nvGraphicFramePr>
        <p:xfrm>
          <a:off x="598805" y="2184297"/>
          <a:ext cx="7916545" cy="3922713"/>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2211496913"/>
                    </a:ext>
                  </a:extLst>
                </a:gridCol>
                <a:gridCol w="1979295">
                  <a:extLst>
                    <a:ext uri="{9D8B030D-6E8A-4147-A177-3AD203B41FA5}">
                      <a16:colId xmlns:a16="http://schemas.microsoft.com/office/drawing/2014/main" val="3667263005"/>
                    </a:ext>
                  </a:extLst>
                </a:gridCol>
                <a:gridCol w="1979295">
                  <a:extLst>
                    <a:ext uri="{9D8B030D-6E8A-4147-A177-3AD203B41FA5}">
                      <a16:colId xmlns:a16="http://schemas.microsoft.com/office/drawing/2014/main" val="147681224"/>
                    </a:ext>
                  </a:extLst>
                </a:gridCol>
                <a:gridCol w="1979295">
                  <a:extLst>
                    <a:ext uri="{9D8B030D-6E8A-4147-A177-3AD203B41FA5}">
                      <a16:colId xmlns:a16="http://schemas.microsoft.com/office/drawing/2014/main" val="3822184285"/>
                    </a:ext>
                  </a:extLst>
                </a:gridCol>
              </a:tblGrid>
              <a:tr h="0">
                <a:tc>
                  <a:txBody>
                    <a:bodyPr/>
                    <a:lstStyle/>
                    <a:p>
                      <a:pPr marL="0" marR="0">
                        <a:lnSpc>
                          <a:spcPct val="107000"/>
                        </a:lnSpc>
                        <a:spcBef>
                          <a:spcPts val="0"/>
                        </a:spcBef>
                        <a:spcAft>
                          <a:spcPts val="0"/>
                        </a:spcAft>
                      </a:pPr>
                      <a:r>
                        <a:rPr lang="en-US" sz="1100" dirty="0">
                          <a:effectLst/>
                        </a:rPr>
                        <a:t>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Racial Sensitivity Training and Racial Bystander Intervention Training be a required part of student and faculty orientations.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Current counselors and therapists be educated on the depth, breadth and diversity of racial trauma, and trained to practice cultural humility.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3319616"/>
                  </a:ext>
                </a:extLst>
              </a:tr>
              <a:tr h="0">
                <a:tc>
                  <a:txBody>
                    <a:bodyPr/>
                    <a:lstStyle/>
                    <a:p>
                      <a:pPr marL="0" marR="0">
                        <a:lnSpc>
                          <a:spcPct val="107000"/>
                        </a:lnSpc>
                        <a:spcBef>
                          <a:spcPts val="0"/>
                        </a:spcBef>
                        <a:spcAft>
                          <a:spcPts val="0"/>
                        </a:spcAft>
                      </a:pPr>
                      <a:r>
                        <a:rPr lang="en-US" sz="1100" dirty="0">
                          <a:effectLst/>
                        </a:rPr>
                        <a:t>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Recruit and pursue Black and brown candidates for available faculty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More professors of color are hired to teach subjects that speak beyond the white experience. Moreover, we demand that professors addressing Black issues do so with heavy consideration upon the current context they present these issues 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Chatham has started a program for Emerging Black Writers in Residence -- 2 will begin in Spring 2021; providing anti-bias training to all search committees, expanding recruiting channels to attract more diverse candidate pools, and using search advocates for all search committees. Also now have membership in the Black Doctoral Network for job postings.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345381"/>
                  </a:ext>
                </a:extLst>
              </a:tr>
              <a:tr h="0">
                <a:tc>
                  <a:txBody>
                    <a:bodyPr/>
                    <a:lstStyle/>
                    <a:p>
                      <a:pPr marL="0" marR="0">
                        <a:lnSpc>
                          <a:spcPct val="107000"/>
                        </a:lnSpc>
                        <a:spcBef>
                          <a:spcPts val="0"/>
                        </a:spcBef>
                        <a:spcAft>
                          <a:spcPts val="0"/>
                        </a:spcAft>
                      </a:pPr>
                      <a:r>
                        <a:rPr lang="en-US" sz="1100" dirty="0">
                          <a:effectLst/>
                        </a:rPr>
                        <a:t>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Recruit and pursue Black and brown candidates for available faculty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Swift change to the complete absence of Black and Latinx faculty members.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Statistics are low but not absent. Search Advocates Program and consistent review of job marketing would help.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8398079"/>
                  </a:ext>
                </a:extLst>
              </a:tr>
            </a:tbl>
          </a:graphicData>
        </a:graphic>
      </p:graphicFrame>
    </p:spTree>
    <p:extLst>
      <p:ext uri="{BB962C8B-B14F-4D97-AF65-F5344CB8AC3E}">
        <p14:creationId xmlns:p14="http://schemas.microsoft.com/office/powerpoint/2010/main" val="419878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F3088D-F825-48FE-BB1F-5A894F60AF76}"/>
              </a:ext>
            </a:extLst>
          </p:cNvPr>
          <p:cNvGraphicFramePr>
            <a:graphicFrameLocks noGrp="1"/>
          </p:cNvGraphicFramePr>
          <p:nvPr>
            <p:extLst>
              <p:ext uri="{D42A27DB-BD31-4B8C-83A1-F6EECF244321}">
                <p14:modId xmlns:p14="http://schemas.microsoft.com/office/powerpoint/2010/main" val="1268811688"/>
              </p:ext>
            </p:extLst>
          </p:nvPr>
        </p:nvGraphicFramePr>
        <p:xfrm>
          <a:off x="575035" y="1508289"/>
          <a:ext cx="7788955" cy="4668674"/>
        </p:xfrm>
        <a:graphic>
          <a:graphicData uri="http://schemas.openxmlformats.org/drawingml/2006/table">
            <a:tbl>
              <a:tblPr firstRow="1" firstCol="1" bandRow="1">
                <a:tableStyleId>{5C22544A-7EE6-4342-B048-85BDC9FD1C3A}</a:tableStyleId>
              </a:tblPr>
              <a:tblGrid>
                <a:gridCol w="1946770">
                  <a:extLst>
                    <a:ext uri="{9D8B030D-6E8A-4147-A177-3AD203B41FA5}">
                      <a16:colId xmlns:a16="http://schemas.microsoft.com/office/drawing/2014/main" val="4284572630"/>
                    </a:ext>
                  </a:extLst>
                </a:gridCol>
                <a:gridCol w="1947395">
                  <a:extLst>
                    <a:ext uri="{9D8B030D-6E8A-4147-A177-3AD203B41FA5}">
                      <a16:colId xmlns:a16="http://schemas.microsoft.com/office/drawing/2014/main" val="2798881451"/>
                    </a:ext>
                  </a:extLst>
                </a:gridCol>
                <a:gridCol w="1947395">
                  <a:extLst>
                    <a:ext uri="{9D8B030D-6E8A-4147-A177-3AD203B41FA5}">
                      <a16:colId xmlns:a16="http://schemas.microsoft.com/office/drawing/2014/main" val="1890252336"/>
                    </a:ext>
                  </a:extLst>
                </a:gridCol>
                <a:gridCol w="1947395">
                  <a:extLst>
                    <a:ext uri="{9D8B030D-6E8A-4147-A177-3AD203B41FA5}">
                      <a16:colId xmlns:a16="http://schemas.microsoft.com/office/drawing/2014/main" val="364374560"/>
                    </a:ext>
                  </a:extLst>
                </a:gridCol>
              </a:tblGrid>
              <a:tr h="1619156">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We demand a swift change to academic policy regarding racial violence.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Chatham swiftly enact a zero-tolerance policy for marginalized slurs against BIPOC, Latinx, and Asian communities from faculty and students. Furthermore, we demand this change be documented universally across syllabi.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What is needed is more transparency regarding the current process, documentation, and moving forward with the syllabus addition ( academic affairs)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extLst>
                  <a:ext uri="{0D108BD9-81ED-4DB2-BD59-A6C34878D82A}">
                    <a16:rowId xmlns:a16="http://schemas.microsoft.com/office/drawing/2014/main" val="51357988"/>
                  </a:ext>
                </a:extLst>
              </a:tr>
              <a:tr h="715181">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We demand a swift change to academic policy regarding racial violence.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Students be protected for speaking out on the use of racial slurs, and for speaking against perpetrators of racial violence.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Transparency via the item above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extLst>
                  <a:ext uri="{0D108BD9-81ED-4DB2-BD59-A6C34878D82A}">
                    <a16:rowId xmlns:a16="http://schemas.microsoft.com/office/drawing/2014/main" val="1942324925"/>
                  </a:ext>
                </a:extLst>
              </a:tr>
              <a:tr h="895976">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We demand a swift change to academic policy regarding racial violence.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Chatham contract BIPOC speakers and presenters for appropriate topics, rather than speaking on behalf of these communities.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This has already occurred on a consistent basis around the university. Will continue to be ongoing.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extLst>
                  <a:ext uri="{0D108BD9-81ED-4DB2-BD59-A6C34878D82A}">
                    <a16:rowId xmlns:a16="http://schemas.microsoft.com/office/drawing/2014/main" val="4154786416"/>
                  </a:ext>
                </a:extLst>
              </a:tr>
              <a:tr h="1438361">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We demand a swift change to academic policy regarding racial violence.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a:effectLst/>
                        </a:rPr>
                        <a:t>Chatham amends its academic policy to include accommodations for those suffering from racial trauma, that these students may receive the same compassion and considerations regarding emotional and mental stressors.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tc>
                  <a:txBody>
                    <a:bodyPr/>
                    <a:lstStyle/>
                    <a:p>
                      <a:pPr marL="0" marR="0">
                        <a:lnSpc>
                          <a:spcPct val="107000"/>
                        </a:lnSpc>
                        <a:spcBef>
                          <a:spcPts val="0"/>
                        </a:spcBef>
                        <a:spcAft>
                          <a:spcPts val="0"/>
                        </a:spcAft>
                      </a:pPr>
                      <a:r>
                        <a:rPr lang="en-US" sz="1000" dirty="0">
                          <a:effectLst/>
                        </a:rPr>
                        <a:t>Academic Affairs transparency on process. Already considered in the accommodations and medical cancellation process.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20" marR="64420" marT="0" marB="0"/>
                </a:tc>
                <a:extLst>
                  <a:ext uri="{0D108BD9-81ED-4DB2-BD59-A6C34878D82A}">
                    <a16:rowId xmlns:a16="http://schemas.microsoft.com/office/drawing/2014/main" val="1912687541"/>
                  </a:ext>
                </a:extLst>
              </a:tr>
            </a:tbl>
          </a:graphicData>
        </a:graphic>
      </p:graphicFrame>
      <p:graphicFrame>
        <p:nvGraphicFramePr>
          <p:cNvPr id="3" name="Table 2">
            <a:extLst>
              <a:ext uri="{FF2B5EF4-FFF2-40B4-BE49-F238E27FC236}">
                <a16:creationId xmlns:a16="http://schemas.microsoft.com/office/drawing/2014/main" id="{B671302E-F45B-45DD-9194-DEE880C216AF}"/>
              </a:ext>
            </a:extLst>
          </p:cNvPr>
          <p:cNvGraphicFramePr>
            <a:graphicFrameLocks noGrp="1"/>
          </p:cNvGraphicFramePr>
          <p:nvPr>
            <p:extLst>
              <p:ext uri="{D42A27DB-BD31-4B8C-83A1-F6EECF244321}">
                <p14:modId xmlns:p14="http://schemas.microsoft.com/office/powerpoint/2010/main" val="2531498958"/>
              </p:ext>
            </p:extLst>
          </p:nvPr>
        </p:nvGraphicFramePr>
        <p:xfrm>
          <a:off x="511239" y="1336839"/>
          <a:ext cx="7916545" cy="17145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571135119"/>
                    </a:ext>
                  </a:extLst>
                </a:gridCol>
                <a:gridCol w="1979295">
                  <a:extLst>
                    <a:ext uri="{9D8B030D-6E8A-4147-A177-3AD203B41FA5}">
                      <a16:colId xmlns:a16="http://schemas.microsoft.com/office/drawing/2014/main" val="1169448914"/>
                    </a:ext>
                  </a:extLst>
                </a:gridCol>
                <a:gridCol w="1979295">
                  <a:extLst>
                    <a:ext uri="{9D8B030D-6E8A-4147-A177-3AD203B41FA5}">
                      <a16:colId xmlns:a16="http://schemas.microsoft.com/office/drawing/2014/main" val="2612769538"/>
                    </a:ext>
                  </a:extLst>
                </a:gridCol>
                <a:gridCol w="1979295">
                  <a:extLst>
                    <a:ext uri="{9D8B030D-6E8A-4147-A177-3AD203B41FA5}">
                      <a16:colId xmlns:a16="http://schemas.microsoft.com/office/drawing/2014/main" val="3248553833"/>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0553185"/>
                  </a:ext>
                </a:extLst>
              </a:tr>
            </a:tbl>
          </a:graphicData>
        </a:graphic>
      </p:graphicFrame>
    </p:spTree>
    <p:extLst>
      <p:ext uri="{BB962C8B-B14F-4D97-AF65-F5344CB8AC3E}">
        <p14:creationId xmlns:p14="http://schemas.microsoft.com/office/powerpoint/2010/main" val="272075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884211-9222-4AE4-9486-41F9086FB95F}"/>
              </a:ext>
            </a:extLst>
          </p:cNvPr>
          <p:cNvGraphicFramePr>
            <a:graphicFrameLocks noGrp="1"/>
          </p:cNvGraphicFramePr>
          <p:nvPr>
            <p:extLst>
              <p:ext uri="{D42A27DB-BD31-4B8C-83A1-F6EECF244321}">
                <p14:modId xmlns:p14="http://schemas.microsoft.com/office/powerpoint/2010/main" val="342317025"/>
              </p:ext>
            </p:extLst>
          </p:nvPr>
        </p:nvGraphicFramePr>
        <p:xfrm>
          <a:off x="660225" y="1423447"/>
          <a:ext cx="7823549" cy="4849942"/>
        </p:xfrm>
        <a:graphic>
          <a:graphicData uri="http://schemas.openxmlformats.org/drawingml/2006/table">
            <a:tbl>
              <a:tblPr firstRow="1" firstCol="1" bandRow="1">
                <a:tableStyleId>{5C22544A-7EE6-4342-B048-85BDC9FD1C3A}</a:tableStyleId>
              </a:tblPr>
              <a:tblGrid>
                <a:gridCol w="1955417">
                  <a:extLst>
                    <a:ext uri="{9D8B030D-6E8A-4147-A177-3AD203B41FA5}">
                      <a16:colId xmlns:a16="http://schemas.microsoft.com/office/drawing/2014/main" val="656546422"/>
                    </a:ext>
                  </a:extLst>
                </a:gridCol>
                <a:gridCol w="1956044">
                  <a:extLst>
                    <a:ext uri="{9D8B030D-6E8A-4147-A177-3AD203B41FA5}">
                      <a16:colId xmlns:a16="http://schemas.microsoft.com/office/drawing/2014/main" val="1152370167"/>
                    </a:ext>
                  </a:extLst>
                </a:gridCol>
                <a:gridCol w="1956044">
                  <a:extLst>
                    <a:ext uri="{9D8B030D-6E8A-4147-A177-3AD203B41FA5}">
                      <a16:colId xmlns:a16="http://schemas.microsoft.com/office/drawing/2014/main" val="4184262727"/>
                    </a:ext>
                  </a:extLst>
                </a:gridCol>
                <a:gridCol w="1956044">
                  <a:extLst>
                    <a:ext uri="{9D8B030D-6E8A-4147-A177-3AD203B41FA5}">
                      <a16:colId xmlns:a16="http://schemas.microsoft.com/office/drawing/2014/main" val="1464897736"/>
                    </a:ext>
                  </a:extLst>
                </a:gridCol>
              </a:tblGrid>
              <a:tr h="2080754">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dirty="0">
                          <a:effectLst/>
                        </a:rPr>
                        <a:t>We demand an intentional shift in Public Safety’s interactions with the student population.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Chatham Public Safety communicate openly with Chatham faculty and students (i.e. Public Safety officers should introduce themselves during orientation).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P.S. officers will be regularly attending CSG meetings.  Creating an introductory video and posters.</a:t>
                      </a:r>
                    </a:p>
                    <a:p>
                      <a:pPr marL="0" marR="0">
                        <a:lnSpc>
                          <a:spcPct val="107000"/>
                        </a:lnSpc>
                        <a:spcBef>
                          <a:spcPts val="0"/>
                        </a:spcBef>
                        <a:spcAft>
                          <a:spcPts val="0"/>
                        </a:spcAft>
                      </a:pPr>
                      <a:r>
                        <a:rPr lang="en-US" sz="1000">
                          <a:effectLst/>
                        </a:rPr>
                        <a:t> </a:t>
                      </a:r>
                    </a:p>
                    <a:p>
                      <a:pPr marL="0" marR="0">
                        <a:lnSpc>
                          <a:spcPct val="107000"/>
                        </a:lnSpc>
                        <a:spcBef>
                          <a:spcPts val="0"/>
                        </a:spcBef>
                        <a:spcAft>
                          <a:spcPts val="0"/>
                        </a:spcAft>
                      </a:pPr>
                      <a:r>
                        <a:rPr lang="en-US" sz="1000">
                          <a:effectLst/>
                        </a:rPr>
                        <a:t>To further promote transparency P.S. has purchased body cameras for all officers.  After training has been completed, will be implemented this Fall 2020 term.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val="624203472"/>
                  </a:ext>
                </a:extLst>
              </a:tr>
              <a:tr h="862474">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We demand an intentional shift in Public Safety’s interactions with the student population.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An increased transparency regarding the purpose of Public Safety on this campus and the reasons for certain procedure implementation.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Connected to the above item. Public Safety can include this in the regular communications with students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val="2417033874"/>
                  </a:ext>
                </a:extLst>
              </a:tr>
              <a:tr h="1906714">
                <a:tc>
                  <a:txBody>
                    <a:bodyPr/>
                    <a:lstStyle/>
                    <a:p>
                      <a:pPr marL="0" marR="0">
                        <a:lnSpc>
                          <a:spcPct val="107000"/>
                        </a:lnSpc>
                        <a:spcBef>
                          <a:spcPts val="0"/>
                        </a:spcBef>
                        <a:spcAft>
                          <a:spcPts val="0"/>
                        </a:spcAft>
                      </a:pPr>
                      <a:r>
                        <a:rPr lang="en-US" sz="1000">
                          <a:effectLst/>
                        </a:rPr>
                        <a:t>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We demand an intentional shift in Public Safety’s interactions with the student population.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a:effectLst/>
                        </a:rPr>
                        <a:t>Transparency in the pathology of reports made to Public Safety, and its decision-making process.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tc>
                  <a:txBody>
                    <a:bodyPr/>
                    <a:lstStyle/>
                    <a:p>
                      <a:pPr marL="0" marR="0">
                        <a:lnSpc>
                          <a:spcPct val="107000"/>
                        </a:lnSpc>
                        <a:spcBef>
                          <a:spcPts val="0"/>
                        </a:spcBef>
                        <a:spcAft>
                          <a:spcPts val="0"/>
                        </a:spcAft>
                      </a:pPr>
                      <a:r>
                        <a:rPr lang="en-US" sz="1000" dirty="0">
                          <a:effectLst/>
                        </a:rPr>
                        <a:t>The students are asking for clarity of the process once a student is reported what happens next? – Randi</a:t>
                      </a:r>
                    </a:p>
                    <a:p>
                      <a:pPr marL="0" marR="0">
                        <a:lnSpc>
                          <a:spcPct val="107000"/>
                        </a:lnSpc>
                        <a:spcBef>
                          <a:spcPts val="0"/>
                        </a:spcBef>
                        <a:spcAft>
                          <a:spcPts val="0"/>
                        </a:spcAft>
                      </a:pPr>
                      <a:r>
                        <a:rPr lang="en-US" sz="1000" dirty="0">
                          <a:effectLst/>
                        </a:rPr>
                        <a:t> </a:t>
                      </a:r>
                    </a:p>
                    <a:p>
                      <a:pPr marL="0" marR="0">
                        <a:lnSpc>
                          <a:spcPct val="107000"/>
                        </a:lnSpc>
                        <a:spcBef>
                          <a:spcPts val="0"/>
                        </a:spcBef>
                        <a:spcAft>
                          <a:spcPts val="0"/>
                        </a:spcAft>
                      </a:pPr>
                      <a:r>
                        <a:rPr lang="en-US" sz="1000" dirty="0">
                          <a:effectLst/>
                        </a:rPr>
                        <a:t>This might be something we link to Dean of Students Office since it connects with the Honor Code related to process. No current disparities exist, will continue ongoing review.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tc>
                <a:extLst>
                  <a:ext uri="{0D108BD9-81ED-4DB2-BD59-A6C34878D82A}">
                    <a16:rowId xmlns:a16="http://schemas.microsoft.com/office/drawing/2014/main" val="1983137533"/>
                  </a:ext>
                </a:extLst>
              </a:tr>
            </a:tbl>
          </a:graphicData>
        </a:graphic>
      </p:graphicFrame>
      <p:graphicFrame>
        <p:nvGraphicFramePr>
          <p:cNvPr id="3" name="Table 2">
            <a:extLst>
              <a:ext uri="{FF2B5EF4-FFF2-40B4-BE49-F238E27FC236}">
                <a16:creationId xmlns:a16="http://schemas.microsoft.com/office/drawing/2014/main" id="{3EAC0AFE-EC59-4926-9086-EB0D483DCC3E}"/>
              </a:ext>
            </a:extLst>
          </p:cNvPr>
          <p:cNvGraphicFramePr>
            <a:graphicFrameLocks noGrp="1"/>
          </p:cNvGraphicFramePr>
          <p:nvPr>
            <p:extLst>
              <p:ext uri="{D42A27DB-BD31-4B8C-83A1-F6EECF244321}">
                <p14:modId xmlns:p14="http://schemas.microsoft.com/office/powerpoint/2010/main" val="218193652"/>
              </p:ext>
            </p:extLst>
          </p:nvPr>
        </p:nvGraphicFramePr>
        <p:xfrm>
          <a:off x="613726" y="1241237"/>
          <a:ext cx="7916545" cy="17145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4171043944"/>
                    </a:ext>
                  </a:extLst>
                </a:gridCol>
                <a:gridCol w="1979295">
                  <a:extLst>
                    <a:ext uri="{9D8B030D-6E8A-4147-A177-3AD203B41FA5}">
                      <a16:colId xmlns:a16="http://schemas.microsoft.com/office/drawing/2014/main" val="2636293693"/>
                    </a:ext>
                  </a:extLst>
                </a:gridCol>
                <a:gridCol w="1979295">
                  <a:extLst>
                    <a:ext uri="{9D8B030D-6E8A-4147-A177-3AD203B41FA5}">
                      <a16:colId xmlns:a16="http://schemas.microsoft.com/office/drawing/2014/main" val="2028543225"/>
                    </a:ext>
                  </a:extLst>
                </a:gridCol>
                <a:gridCol w="1979295">
                  <a:extLst>
                    <a:ext uri="{9D8B030D-6E8A-4147-A177-3AD203B41FA5}">
                      <a16:colId xmlns:a16="http://schemas.microsoft.com/office/drawing/2014/main" val="4039924704"/>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559962"/>
                  </a:ext>
                </a:extLst>
              </a:tr>
            </a:tbl>
          </a:graphicData>
        </a:graphic>
      </p:graphicFrame>
    </p:spTree>
    <p:extLst>
      <p:ext uri="{BB962C8B-B14F-4D97-AF65-F5344CB8AC3E}">
        <p14:creationId xmlns:p14="http://schemas.microsoft.com/office/powerpoint/2010/main" val="113695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AE108F-92D6-4128-8E18-B24706BB0492}"/>
              </a:ext>
            </a:extLst>
          </p:cNvPr>
          <p:cNvGraphicFramePr>
            <a:graphicFrameLocks noGrp="1"/>
          </p:cNvGraphicFramePr>
          <p:nvPr>
            <p:extLst>
              <p:ext uri="{D42A27DB-BD31-4B8C-83A1-F6EECF244321}">
                <p14:modId xmlns:p14="http://schemas.microsoft.com/office/powerpoint/2010/main" val="870144916"/>
              </p:ext>
            </p:extLst>
          </p:nvPr>
        </p:nvGraphicFramePr>
        <p:xfrm>
          <a:off x="518475" y="1432874"/>
          <a:ext cx="8107050" cy="4977352"/>
        </p:xfrm>
        <a:graphic>
          <a:graphicData uri="http://schemas.openxmlformats.org/drawingml/2006/table">
            <a:tbl>
              <a:tblPr firstRow="1" firstCol="1" bandRow="1">
                <a:tableStyleId>{5C22544A-7EE6-4342-B048-85BDC9FD1C3A}</a:tableStyleId>
              </a:tblPr>
              <a:tblGrid>
                <a:gridCol w="2026275">
                  <a:extLst>
                    <a:ext uri="{9D8B030D-6E8A-4147-A177-3AD203B41FA5}">
                      <a16:colId xmlns:a16="http://schemas.microsoft.com/office/drawing/2014/main" val="2434535130"/>
                    </a:ext>
                  </a:extLst>
                </a:gridCol>
                <a:gridCol w="2026925">
                  <a:extLst>
                    <a:ext uri="{9D8B030D-6E8A-4147-A177-3AD203B41FA5}">
                      <a16:colId xmlns:a16="http://schemas.microsoft.com/office/drawing/2014/main" val="3631519434"/>
                    </a:ext>
                  </a:extLst>
                </a:gridCol>
                <a:gridCol w="2026925">
                  <a:extLst>
                    <a:ext uri="{9D8B030D-6E8A-4147-A177-3AD203B41FA5}">
                      <a16:colId xmlns:a16="http://schemas.microsoft.com/office/drawing/2014/main" val="2029759269"/>
                    </a:ext>
                  </a:extLst>
                </a:gridCol>
                <a:gridCol w="2026925">
                  <a:extLst>
                    <a:ext uri="{9D8B030D-6E8A-4147-A177-3AD203B41FA5}">
                      <a16:colId xmlns:a16="http://schemas.microsoft.com/office/drawing/2014/main" val="4259820016"/>
                    </a:ext>
                  </a:extLst>
                </a:gridCol>
              </a:tblGrid>
              <a:tr h="1087930">
                <a:tc>
                  <a:txBody>
                    <a:bodyPr/>
                    <a:lstStyle/>
                    <a:p>
                      <a:pPr marL="0" marR="0">
                        <a:lnSpc>
                          <a:spcPct val="107000"/>
                        </a:lnSpc>
                        <a:spcBef>
                          <a:spcPts val="0"/>
                        </a:spcBef>
                        <a:spcAft>
                          <a:spcPts val="0"/>
                        </a:spcAft>
                      </a:pPr>
                      <a:r>
                        <a:rPr lang="en-US" sz="800">
                          <a:effectLst/>
                        </a:rPr>
                        <a:t>In Progress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We demand an intentional shift in Public Safety’s interactions with the student population.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More intentional research provisions, which include Black led organizations, be promoted in Career Development.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dirty="0">
                          <a:effectLst/>
                        </a:rPr>
                        <a:t>Students would like to see additional research conducted that center Black experiences and climate.</a:t>
                      </a:r>
                    </a:p>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Current study by GSVP, Health Sciences Research, Social 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976929955"/>
                  </a:ext>
                </a:extLst>
              </a:tr>
              <a:tr h="1557153">
                <a:tc>
                  <a:txBody>
                    <a:bodyPr/>
                    <a:lstStyle/>
                    <a:p>
                      <a:pPr marL="0" marR="0">
                        <a:lnSpc>
                          <a:spcPct val="107000"/>
                        </a:lnSpc>
                        <a:spcBef>
                          <a:spcPts val="0"/>
                        </a:spcBef>
                        <a:spcAft>
                          <a:spcPts val="0"/>
                        </a:spcAft>
                      </a:pPr>
                      <a:r>
                        <a:rPr lang="en-US" sz="800">
                          <a:effectLst/>
                        </a:rPr>
                        <a:t>In Progress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We demand an intentional shift in Public Safety’s interactions with the student population.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Faction of the Diversity and Inclusion Council be allocated to receive, and review, cases of racial violence on this campus.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Could share and review overall data with D&amp;IC and have an additional mechanism to report</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Racial Justice Subcommittee was formed in 2018. This committee will also work with Student Affairs and HR for ongoing review of racial violence and trauma.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1080942150"/>
                  </a:ext>
                </a:extLst>
              </a:tr>
              <a:tr h="931523">
                <a:tc>
                  <a:txBody>
                    <a:bodyPr/>
                    <a:lstStyle/>
                    <a:p>
                      <a:pPr marL="0" marR="0">
                        <a:lnSpc>
                          <a:spcPct val="107000"/>
                        </a:lnSpc>
                        <a:spcBef>
                          <a:spcPts val="0"/>
                        </a:spcBef>
                        <a:spcAft>
                          <a:spcPts val="0"/>
                        </a:spcAft>
                      </a:pPr>
                      <a:r>
                        <a:rPr lang="en-US" sz="800">
                          <a:effectLst/>
                        </a:rPr>
                        <a:t>In Progress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We demand an immediate end to Chatham University’s complacency to and inaction against racism on this campus.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Swift creation of a student and faculty Racial Violence Review Board.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Dean Motley and I have been talking about a Bias response team for the past few years and so this might under that. The challenge is capacity for multiple teams- Randi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1959440496"/>
                  </a:ext>
                </a:extLst>
              </a:tr>
              <a:tr h="1400746">
                <a:tc>
                  <a:txBody>
                    <a:bodyPr/>
                    <a:lstStyle/>
                    <a:p>
                      <a:pPr marL="0" marR="0">
                        <a:lnSpc>
                          <a:spcPct val="107000"/>
                        </a:lnSpc>
                        <a:spcBef>
                          <a:spcPts val="0"/>
                        </a:spcBef>
                        <a:spcAft>
                          <a:spcPts val="0"/>
                        </a:spcAft>
                      </a:pPr>
                      <a:r>
                        <a:rPr lang="en-US" sz="800">
                          <a:effectLst/>
                        </a:rPr>
                        <a:t>In Progress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We demand an immediate end to Chatham University’s complacency to and inaction against racism on this campus.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a:effectLst/>
                        </a:rPr>
                        <a:t>A faction on this board be dedicated solely to violence against Black women. This position will advise those finalizing the additional curriculum to be added to the NCAA mandated Title IX training, as well as racial violence.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a:lnSpc>
                          <a:spcPct val="107000"/>
                        </a:lnSpc>
                        <a:spcBef>
                          <a:spcPts val="0"/>
                        </a:spcBef>
                        <a:spcAft>
                          <a:spcPts val="0"/>
                        </a:spcAft>
                      </a:pPr>
                      <a:r>
                        <a:rPr lang="en-US" sz="800" dirty="0">
                          <a:effectLst/>
                        </a:rPr>
                        <a:t>This will be sent to the D and I Council committee for ongoing work. In addition, athletics is working on a set of programs and embedded 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515354222"/>
                  </a:ext>
                </a:extLst>
              </a:tr>
            </a:tbl>
          </a:graphicData>
        </a:graphic>
      </p:graphicFrame>
      <p:graphicFrame>
        <p:nvGraphicFramePr>
          <p:cNvPr id="3" name="Table 2">
            <a:extLst>
              <a:ext uri="{FF2B5EF4-FFF2-40B4-BE49-F238E27FC236}">
                <a16:creationId xmlns:a16="http://schemas.microsoft.com/office/drawing/2014/main" id="{0381FF7C-D4D2-4967-AF0D-B530750869AD}"/>
              </a:ext>
            </a:extLst>
          </p:cNvPr>
          <p:cNvGraphicFramePr>
            <a:graphicFrameLocks noGrp="1"/>
          </p:cNvGraphicFramePr>
          <p:nvPr>
            <p:extLst>
              <p:ext uri="{D42A27DB-BD31-4B8C-83A1-F6EECF244321}">
                <p14:modId xmlns:p14="http://schemas.microsoft.com/office/powerpoint/2010/main" val="360358562"/>
              </p:ext>
            </p:extLst>
          </p:nvPr>
        </p:nvGraphicFramePr>
        <p:xfrm>
          <a:off x="518475" y="1255442"/>
          <a:ext cx="8107050" cy="171450"/>
        </p:xfrm>
        <a:graphic>
          <a:graphicData uri="http://schemas.openxmlformats.org/drawingml/2006/table">
            <a:tbl>
              <a:tblPr firstRow="1" firstCol="1" bandRow="1">
                <a:tableStyleId>{5C22544A-7EE6-4342-B048-85BDC9FD1C3A}</a:tableStyleId>
              </a:tblPr>
              <a:tblGrid>
                <a:gridCol w="2026275">
                  <a:extLst>
                    <a:ext uri="{9D8B030D-6E8A-4147-A177-3AD203B41FA5}">
                      <a16:colId xmlns:a16="http://schemas.microsoft.com/office/drawing/2014/main" val="2873418874"/>
                    </a:ext>
                  </a:extLst>
                </a:gridCol>
                <a:gridCol w="2026925">
                  <a:extLst>
                    <a:ext uri="{9D8B030D-6E8A-4147-A177-3AD203B41FA5}">
                      <a16:colId xmlns:a16="http://schemas.microsoft.com/office/drawing/2014/main" val="1671078817"/>
                    </a:ext>
                  </a:extLst>
                </a:gridCol>
                <a:gridCol w="2026925">
                  <a:extLst>
                    <a:ext uri="{9D8B030D-6E8A-4147-A177-3AD203B41FA5}">
                      <a16:colId xmlns:a16="http://schemas.microsoft.com/office/drawing/2014/main" val="2377294829"/>
                    </a:ext>
                  </a:extLst>
                </a:gridCol>
                <a:gridCol w="2026925">
                  <a:extLst>
                    <a:ext uri="{9D8B030D-6E8A-4147-A177-3AD203B41FA5}">
                      <a16:colId xmlns:a16="http://schemas.microsoft.com/office/drawing/2014/main" val="2121186837"/>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778701"/>
                  </a:ext>
                </a:extLst>
              </a:tr>
            </a:tbl>
          </a:graphicData>
        </a:graphic>
      </p:graphicFrame>
    </p:spTree>
    <p:extLst>
      <p:ext uri="{BB962C8B-B14F-4D97-AF65-F5344CB8AC3E}">
        <p14:creationId xmlns:p14="http://schemas.microsoft.com/office/powerpoint/2010/main" val="127331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71AA1B-8571-4CAF-8A2C-15344C24561E}"/>
              </a:ext>
            </a:extLst>
          </p:cNvPr>
          <p:cNvGraphicFramePr>
            <a:graphicFrameLocks noGrp="1"/>
          </p:cNvGraphicFramePr>
          <p:nvPr>
            <p:extLst>
              <p:ext uri="{D42A27DB-BD31-4B8C-83A1-F6EECF244321}">
                <p14:modId xmlns:p14="http://schemas.microsoft.com/office/powerpoint/2010/main" val="2136625216"/>
              </p:ext>
            </p:extLst>
          </p:nvPr>
        </p:nvGraphicFramePr>
        <p:xfrm>
          <a:off x="442449" y="1830026"/>
          <a:ext cx="7916545" cy="1427163"/>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3206864746"/>
                    </a:ext>
                  </a:extLst>
                </a:gridCol>
                <a:gridCol w="1979295">
                  <a:extLst>
                    <a:ext uri="{9D8B030D-6E8A-4147-A177-3AD203B41FA5}">
                      <a16:colId xmlns:a16="http://schemas.microsoft.com/office/drawing/2014/main" val="2343227547"/>
                    </a:ext>
                  </a:extLst>
                </a:gridCol>
                <a:gridCol w="1979295">
                  <a:extLst>
                    <a:ext uri="{9D8B030D-6E8A-4147-A177-3AD203B41FA5}">
                      <a16:colId xmlns:a16="http://schemas.microsoft.com/office/drawing/2014/main" val="804819469"/>
                    </a:ext>
                  </a:extLst>
                </a:gridCol>
                <a:gridCol w="1979295">
                  <a:extLst>
                    <a:ext uri="{9D8B030D-6E8A-4147-A177-3AD203B41FA5}">
                      <a16:colId xmlns:a16="http://schemas.microsoft.com/office/drawing/2014/main" val="2749098672"/>
                    </a:ext>
                  </a:extLst>
                </a:gridCol>
              </a:tblGrid>
              <a:tr h="0">
                <a:tc>
                  <a:txBody>
                    <a:bodyPr/>
                    <a:lstStyle/>
                    <a:p>
                      <a:pPr marL="0" marR="0">
                        <a:lnSpc>
                          <a:spcPct val="107000"/>
                        </a:lnSpc>
                        <a:spcBef>
                          <a:spcPts val="0"/>
                        </a:spcBef>
                        <a:spcAft>
                          <a:spcPts val="0"/>
                        </a:spcAft>
                      </a:pPr>
                      <a:r>
                        <a:rPr lang="en-US" sz="1100" dirty="0">
                          <a:effectLst/>
                        </a:rPr>
                        <a:t>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We demand an immediate end to Chatham University’s complacency to and inaction against racism on this campus.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BIPOC voices be amplified across campus by Chatham Administration and Chatham students, with resources provided by and for RISE, SDE, public forums, and the creation of the aforementioned Review Board and Council.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N/</a:t>
                      </a:r>
                      <a:r>
                        <a:rPr lang="en-US" sz="1100" dirty="0" err="1">
                          <a:effectLst/>
                        </a:rPr>
                        <a:t>A..Resources</a:t>
                      </a:r>
                      <a:r>
                        <a:rPr lang="en-US" sz="1100" dirty="0">
                          <a:effectLst/>
                        </a:rPr>
                        <a:t> already exist. Also see above.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0678596"/>
                  </a:ext>
                </a:extLst>
              </a:tr>
            </a:tbl>
          </a:graphicData>
        </a:graphic>
      </p:graphicFrame>
      <p:graphicFrame>
        <p:nvGraphicFramePr>
          <p:cNvPr id="3" name="Table 2">
            <a:extLst>
              <a:ext uri="{FF2B5EF4-FFF2-40B4-BE49-F238E27FC236}">
                <a16:creationId xmlns:a16="http://schemas.microsoft.com/office/drawing/2014/main" id="{2EE3C968-ABD4-4088-BE18-427C1A819BE9}"/>
              </a:ext>
            </a:extLst>
          </p:cNvPr>
          <p:cNvGraphicFramePr>
            <a:graphicFrameLocks noGrp="1"/>
          </p:cNvGraphicFramePr>
          <p:nvPr>
            <p:extLst>
              <p:ext uri="{D42A27DB-BD31-4B8C-83A1-F6EECF244321}">
                <p14:modId xmlns:p14="http://schemas.microsoft.com/office/powerpoint/2010/main" val="2818964976"/>
              </p:ext>
            </p:extLst>
          </p:nvPr>
        </p:nvGraphicFramePr>
        <p:xfrm>
          <a:off x="442448" y="1658576"/>
          <a:ext cx="7916545" cy="17145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986542930"/>
                    </a:ext>
                  </a:extLst>
                </a:gridCol>
                <a:gridCol w="1979295">
                  <a:extLst>
                    <a:ext uri="{9D8B030D-6E8A-4147-A177-3AD203B41FA5}">
                      <a16:colId xmlns:a16="http://schemas.microsoft.com/office/drawing/2014/main" val="4263695193"/>
                    </a:ext>
                  </a:extLst>
                </a:gridCol>
                <a:gridCol w="1979295">
                  <a:extLst>
                    <a:ext uri="{9D8B030D-6E8A-4147-A177-3AD203B41FA5}">
                      <a16:colId xmlns:a16="http://schemas.microsoft.com/office/drawing/2014/main" val="1205283579"/>
                    </a:ext>
                  </a:extLst>
                </a:gridCol>
                <a:gridCol w="1979295">
                  <a:extLst>
                    <a:ext uri="{9D8B030D-6E8A-4147-A177-3AD203B41FA5}">
                      <a16:colId xmlns:a16="http://schemas.microsoft.com/office/drawing/2014/main" val="2669908492"/>
                    </a:ext>
                  </a:extLst>
                </a:gridCol>
              </a:tblGrid>
              <a:tr h="0">
                <a:tc>
                  <a:txBody>
                    <a:bodyPr/>
                    <a:lstStyle/>
                    <a:p>
                      <a:pPr marL="0" marR="0" algn="ctr">
                        <a:lnSpc>
                          <a:spcPct val="107000"/>
                        </a:lnSpc>
                        <a:spcBef>
                          <a:spcPts val="0"/>
                        </a:spcBef>
                        <a:spcAft>
                          <a:spcPts val="0"/>
                        </a:spcAft>
                      </a:pPr>
                      <a:r>
                        <a:rPr lang="en-US" sz="1100">
                          <a:effectLst/>
                        </a:rPr>
                        <a:t>Timeframe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Category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Line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Strategy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456290"/>
                  </a:ext>
                </a:extLst>
              </a:tr>
            </a:tbl>
          </a:graphicData>
        </a:graphic>
      </p:graphicFrame>
    </p:spTree>
    <p:extLst>
      <p:ext uri="{BB962C8B-B14F-4D97-AF65-F5344CB8AC3E}">
        <p14:creationId xmlns:p14="http://schemas.microsoft.com/office/powerpoint/2010/main" val="2258648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6715</TotalTime>
  <Words>2274</Words>
  <Application>Microsoft Macintosh PowerPoint</Application>
  <PresentationFormat>On-screen Show (4:3)</PresentationFormat>
  <Paragraphs>222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ODEI Updates</vt:lpstr>
      <vt:lpstr>Student Demands Update</vt:lpstr>
      <vt:lpstr>Already in Existence or Completed since Summer 2020</vt:lpstr>
      <vt:lpstr>PowerPoint Presentation</vt:lpstr>
      <vt:lpstr>In Progress</vt:lpstr>
      <vt:lpstr>PowerPoint Presentation</vt:lpstr>
      <vt:lpstr>PowerPoint Presentation</vt:lpstr>
      <vt:lpstr>PowerPoint Presentation</vt:lpstr>
      <vt:lpstr>PowerPoint Presentation</vt:lpstr>
      <vt:lpstr>Unsure ( Not applicable or timeline)</vt:lpstr>
      <vt:lpstr>Reviewed/Adjusted After Meeting</vt:lpstr>
      <vt:lpstr>Items that need long range timelines</vt:lpstr>
      <vt:lpstr>No Category</vt:lpstr>
      <vt:lpstr>Getting Involved</vt:lpstr>
      <vt:lpstr>Resources</vt:lpstr>
      <vt:lpstr>Upcoming Events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Terpack, Krista</dc:creator>
  <cp:lastModifiedBy>Alice Crow</cp:lastModifiedBy>
  <cp:revision>25</cp:revision>
  <dcterms:created xsi:type="dcterms:W3CDTF">2018-01-09T19:36:05Z</dcterms:created>
  <dcterms:modified xsi:type="dcterms:W3CDTF">2021-02-10T19:52:38Z</dcterms:modified>
</cp:coreProperties>
</file>